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56" r:id="rId3"/>
    <p:sldId id="412" r:id="rId4"/>
    <p:sldId id="413" r:id="rId5"/>
    <p:sldId id="414" r:id="rId6"/>
    <p:sldId id="415" r:id="rId7"/>
    <p:sldId id="418" r:id="rId8"/>
    <p:sldId id="426" r:id="rId9"/>
    <p:sldId id="419" r:id="rId10"/>
    <p:sldId id="437" r:id="rId11"/>
    <p:sldId id="420" r:id="rId12"/>
    <p:sldId id="430" r:id="rId13"/>
    <p:sldId id="431" r:id="rId14"/>
    <p:sldId id="423" r:id="rId15"/>
    <p:sldId id="424" r:id="rId16"/>
    <p:sldId id="432" r:id="rId17"/>
    <p:sldId id="433" r:id="rId18"/>
    <p:sldId id="435" r:id="rId19"/>
    <p:sldId id="434" r:id="rId20"/>
    <p:sldId id="425" r:id="rId21"/>
    <p:sldId id="429" r:id="rId22"/>
    <p:sldId id="43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8689" autoAdjust="0"/>
  </p:normalViewPr>
  <p:slideViewPr>
    <p:cSldViewPr snapToGrid="0">
      <p:cViewPr varScale="1">
        <p:scale>
          <a:sx n="37" d="100"/>
          <a:sy n="37" d="100"/>
        </p:scale>
        <p:origin x="1788"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02AC05-E9C1-41EE-8668-50168C329283}" type="datetimeFigureOut">
              <a:rPr lang="en-GB" smtClean="0"/>
              <a:t>01/05/2026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1A591E-FAE6-4CF5-A552-0DC8E6FE8F9C}" type="slidenum">
              <a:rPr lang="en-GB" smtClean="0"/>
              <a:t>‹#›</a:t>
            </a:fld>
            <a:endParaRPr lang="en-GB"/>
          </a:p>
        </p:txBody>
      </p:sp>
    </p:spTree>
    <p:extLst>
      <p:ext uri="{BB962C8B-B14F-4D97-AF65-F5344CB8AC3E}">
        <p14:creationId xmlns:p14="http://schemas.microsoft.com/office/powerpoint/2010/main" val="1170341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GB" b="0" i="0" dirty="0">
                <a:solidFill>
                  <a:srgbClr val="030712"/>
                </a:solidFill>
                <a:effectLst/>
                <a:latin typeface="InterVariable"/>
              </a:rPr>
              <a:t>A neural network is like a mini-brain made of tiny units called neurons that work together. It has layers: the input layer takes in information (like pictures), hidden layers help it learn patterns, and the output layer gives the final answer (like saying whether a picture is a cat or a dog). Each connection between neurons has a weight that helps the network improve its guesses based on practice with lots of examples. By adjusting these weights through training, the network gets better at making predictions over time.</a:t>
            </a:r>
          </a:p>
          <a:p>
            <a:pPr algn="l"/>
            <a:endParaRPr lang="en-GB" b="0" i="0" dirty="0">
              <a:solidFill>
                <a:srgbClr val="030712"/>
              </a:solidFill>
              <a:effectLst/>
              <a:latin typeface="InterVariable"/>
            </a:endParaRPr>
          </a:p>
          <a:p>
            <a:pPr algn="l"/>
            <a:r>
              <a:rPr lang="en-GB" b="0" i="0" dirty="0">
                <a:solidFill>
                  <a:srgbClr val="030712"/>
                </a:solidFill>
                <a:effectLst/>
                <a:latin typeface="InterVariable"/>
              </a:rPr>
              <a:t>In generative AI, neural networks are used to create new content. For example, a neural network can learn from thousands of cat and dog images to generate entirely new images that look like real cats and dogs. Similarly, in text generation, models like ChatGPT use neural networks to understand how to write sentences and can create stories or answer questions based on what they've learned. This ability to generate new and realistic content is what makes generative AI so exciting!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AA0137-C34B-2643-9802-C34D1155589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57643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D7015-7AE5-24BC-C4A0-B4BE7937A06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3B0B9860-211A-30A0-C0F0-611B271BDE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FD4148D5-4B4E-80BB-012C-E0E09E3576D7}"/>
              </a:ext>
            </a:extLst>
          </p:cNvPr>
          <p:cNvSpPr>
            <a:spLocks noGrp="1"/>
          </p:cNvSpPr>
          <p:nvPr>
            <p:ph type="dt" sz="half" idx="10"/>
          </p:nvPr>
        </p:nvSpPr>
        <p:spPr/>
        <p:txBody>
          <a:bodyPr/>
          <a:lstStyle/>
          <a:p>
            <a:fld id="{A96CB032-A995-4AE2-B74A-C39E7C480B70}" type="datetimeFigureOut">
              <a:rPr lang="en-GB" smtClean="0"/>
              <a:t>01/05/2026</a:t>
            </a:fld>
            <a:endParaRPr lang="en-GB"/>
          </a:p>
        </p:txBody>
      </p:sp>
      <p:sp>
        <p:nvSpPr>
          <p:cNvPr id="5" name="Footer Placeholder 4">
            <a:extLst>
              <a:ext uri="{FF2B5EF4-FFF2-40B4-BE49-F238E27FC236}">
                <a16:creationId xmlns:a16="http://schemas.microsoft.com/office/drawing/2014/main" id="{F578DBDA-2343-6BC4-35C2-A21658C2D6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D515CB-8922-B710-E0CE-33FC7E63C20D}"/>
              </a:ext>
            </a:extLst>
          </p:cNvPr>
          <p:cNvSpPr>
            <a:spLocks noGrp="1"/>
          </p:cNvSpPr>
          <p:nvPr>
            <p:ph type="sldNum" sz="quarter" idx="12"/>
          </p:nvPr>
        </p:nvSpPr>
        <p:spPr/>
        <p:txBody>
          <a:bodyPr/>
          <a:lstStyle/>
          <a:p>
            <a:fld id="{1A91ADC3-82D9-45C2-BBAA-D92724F61B62}" type="slidenum">
              <a:rPr lang="en-GB" smtClean="0"/>
              <a:t>‹#›</a:t>
            </a:fld>
            <a:endParaRPr lang="en-GB"/>
          </a:p>
        </p:txBody>
      </p:sp>
    </p:spTree>
    <p:extLst>
      <p:ext uri="{BB962C8B-B14F-4D97-AF65-F5344CB8AC3E}">
        <p14:creationId xmlns:p14="http://schemas.microsoft.com/office/powerpoint/2010/main" val="3221359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9812F-60EB-E4BE-2DB9-D17214D4EB18}"/>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F8C65BE7-CCEB-2D40-38BA-B6ACBD623F5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B34F8FB-59A9-3C08-6EFF-72BD0FD2C252}"/>
              </a:ext>
            </a:extLst>
          </p:cNvPr>
          <p:cNvSpPr>
            <a:spLocks noGrp="1"/>
          </p:cNvSpPr>
          <p:nvPr>
            <p:ph type="dt" sz="half" idx="10"/>
          </p:nvPr>
        </p:nvSpPr>
        <p:spPr/>
        <p:txBody>
          <a:bodyPr/>
          <a:lstStyle/>
          <a:p>
            <a:fld id="{A96CB032-A995-4AE2-B74A-C39E7C480B70}" type="datetimeFigureOut">
              <a:rPr lang="en-GB" smtClean="0"/>
              <a:t>01/05/2026</a:t>
            </a:fld>
            <a:endParaRPr lang="en-GB"/>
          </a:p>
        </p:txBody>
      </p:sp>
      <p:sp>
        <p:nvSpPr>
          <p:cNvPr id="5" name="Footer Placeholder 4">
            <a:extLst>
              <a:ext uri="{FF2B5EF4-FFF2-40B4-BE49-F238E27FC236}">
                <a16:creationId xmlns:a16="http://schemas.microsoft.com/office/drawing/2014/main" id="{8DA09AAA-E2A3-205D-6550-C8B47C5081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25F583-23EF-1A5B-4086-EADCDEB17FC0}"/>
              </a:ext>
            </a:extLst>
          </p:cNvPr>
          <p:cNvSpPr>
            <a:spLocks noGrp="1"/>
          </p:cNvSpPr>
          <p:nvPr>
            <p:ph type="sldNum" sz="quarter" idx="12"/>
          </p:nvPr>
        </p:nvSpPr>
        <p:spPr/>
        <p:txBody>
          <a:bodyPr/>
          <a:lstStyle/>
          <a:p>
            <a:fld id="{1A91ADC3-82D9-45C2-BBAA-D92724F61B62}" type="slidenum">
              <a:rPr lang="en-GB" smtClean="0"/>
              <a:t>‹#›</a:t>
            </a:fld>
            <a:endParaRPr lang="en-GB"/>
          </a:p>
        </p:txBody>
      </p:sp>
    </p:spTree>
    <p:extLst>
      <p:ext uri="{BB962C8B-B14F-4D97-AF65-F5344CB8AC3E}">
        <p14:creationId xmlns:p14="http://schemas.microsoft.com/office/powerpoint/2010/main" val="2141543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879912-E51B-EC93-AB99-CE503BD1BF22}"/>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214DF33-B4D3-9708-62E5-8608B4665CC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B1CDB81-8C01-2C79-AFCC-F1FE62A80191}"/>
              </a:ext>
            </a:extLst>
          </p:cNvPr>
          <p:cNvSpPr>
            <a:spLocks noGrp="1"/>
          </p:cNvSpPr>
          <p:nvPr>
            <p:ph type="dt" sz="half" idx="10"/>
          </p:nvPr>
        </p:nvSpPr>
        <p:spPr/>
        <p:txBody>
          <a:bodyPr/>
          <a:lstStyle/>
          <a:p>
            <a:fld id="{A96CB032-A995-4AE2-B74A-C39E7C480B70}" type="datetimeFigureOut">
              <a:rPr lang="en-GB" smtClean="0"/>
              <a:t>01/05/2026</a:t>
            </a:fld>
            <a:endParaRPr lang="en-GB"/>
          </a:p>
        </p:txBody>
      </p:sp>
      <p:sp>
        <p:nvSpPr>
          <p:cNvPr id="5" name="Footer Placeholder 4">
            <a:extLst>
              <a:ext uri="{FF2B5EF4-FFF2-40B4-BE49-F238E27FC236}">
                <a16:creationId xmlns:a16="http://schemas.microsoft.com/office/drawing/2014/main" id="{62CDB4BD-5496-C37F-198E-4D3C5AD1D7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D75854-3334-A8B4-86AE-DE887316A9B3}"/>
              </a:ext>
            </a:extLst>
          </p:cNvPr>
          <p:cNvSpPr>
            <a:spLocks noGrp="1"/>
          </p:cNvSpPr>
          <p:nvPr>
            <p:ph type="sldNum" sz="quarter" idx="12"/>
          </p:nvPr>
        </p:nvSpPr>
        <p:spPr/>
        <p:txBody>
          <a:bodyPr/>
          <a:lstStyle/>
          <a:p>
            <a:fld id="{1A91ADC3-82D9-45C2-BBAA-D92724F61B62}" type="slidenum">
              <a:rPr lang="en-GB" smtClean="0"/>
              <a:t>‹#›</a:t>
            </a:fld>
            <a:endParaRPr lang="en-GB"/>
          </a:p>
        </p:txBody>
      </p:sp>
    </p:spTree>
    <p:extLst>
      <p:ext uri="{BB962C8B-B14F-4D97-AF65-F5344CB8AC3E}">
        <p14:creationId xmlns:p14="http://schemas.microsoft.com/office/powerpoint/2010/main" val="1036791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67E71-F71D-CD18-05B7-DA03A5A1406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12FE284-EEBC-484A-B175-AA01A08CC7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280A5BB-99ED-20F3-95AB-250B11177ACA}"/>
              </a:ext>
            </a:extLst>
          </p:cNvPr>
          <p:cNvSpPr>
            <a:spLocks noGrp="1"/>
          </p:cNvSpPr>
          <p:nvPr>
            <p:ph type="dt" sz="half" idx="10"/>
          </p:nvPr>
        </p:nvSpPr>
        <p:spPr/>
        <p:txBody>
          <a:bodyPr/>
          <a:lstStyle/>
          <a:p>
            <a:fld id="{9A9DEF95-0553-2746-BEBB-88568D34BA05}" type="datetimeFigureOut">
              <a:rPr lang="en-US" smtClean="0"/>
              <a:t>5/1/2026</a:t>
            </a:fld>
            <a:endParaRPr lang="en-US"/>
          </a:p>
        </p:txBody>
      </p:sp>
      <p:sp>
        <p:nvSpPr>
          <p:cNvPr id="5" name="Footer Placeholder 4">
            <a:extLst>
              <a:ext uri="{FF2B5EF4-FFF2-40B4-BE49-F238E27FC236}">
                <a16:creationId xmlns:a16="http://schemas.microsoft.com/office/drawing/2014/main" id="{93750D88-EA6C-E2BB-5128-196C0856C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05986F-0A35-2B23-6B5D-09BD62F8CCBB}"/>
              </a:ext>
            </a:extLst>
          </p:cNvPr>
          <p:cNvSpPr>
            <a:spLocks noGrp="1"/>
          </p:cNvSpPr>
          <p:nvPr>
            <p:ph type="sldNum" sz="quarter" idx="12"/>
          </p:nvPr>
        </p:nvSpPr>
        <p:spPr/>
        <p:txBody>
          <a:bodyPr/>
          <a:lstStyle/>
          <a:p>
            <a:fld id="{D841C2BA-2627-1A47-8EB1-CAB72B8D9688}" type="slidenum">
              <a:rPr lang="en-US" smtClean="0"/>
              <a:t>‹#›</a:t>
            </a:fld>
            <a:endParaRPr lang="en-US"/>
          </a:p>
        </p:txBody>
      </p:sp>
    </p:spTree>
    <p:extLst>
      <p:ext uri="{BB962C8B-B14F-4D97-AF65-F5344CB8AC3E}">
        <p14:creationId xmlns:p14="http://schemas.microsoft.com/office/powerpoint/2010/main" val="3484555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1459D-B39F-8DF1-3A21-22407024DB0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277A99A-C9EB-9A45-B0F8-D6FA0F9A1C0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DBAC561-3634-53D2-CB2F-958A401EF006}"/>
              </a:ext>
            </a:extLst>
          </p:cNvPr>
          <p:cNvSpPr>
            <a:spLocks noGrp="1"/>
          </p:cNvSpPr>
          <p:nvPr>
            <p:ph type="dt" sz="half" idx="10"/>
          </p:nvPr>
        </p:nvSpPr>
        <p:spPr/>
        <p:txBody>
          <a:bodyPr/>
          <a:lstStyle/>
          <a:p>
            <a:fld id="{9A9DEF95-0553-2746-BEBB-88568D34BA05}" type="datetimeFigureOut">
              <a:rPr lang="en-US" smtClean="0"/>
              <a:t>5/1/2026</a:t>
            </a:fld>
            <a:endParaRPr lang="en-US"/>
          </a:p>
        </p:txBody>
      </p:sp>
      <p:sp>
        <p:nvSpPr>
          <p:cNvPr id="5" name="Footer Placeholder 4">
            <a:extLst>
              <a:ext uri="{FF2B5EF4-FFF2-40B4-BE49-F238E27FC236}">
                <a16:creationId xmlns:a16="http://schemas.microsoft.com/office/drawing/2014/main" id="{8CA6F32A-4B73-255C-C99A-3FAF96E2E5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C471D2-12A3-05BD-F622-81083CFDCC6C}"/>
              </a:ext>
            </a:extLst>
          </p:cNvPr>
          <p:cNvSpPr>
            <a:spLocks noGrp="1"/>
          </p:cNvSpPr>
          <p:nvPr>
            <p:ph type="sldNum" sz="quarter" idx="12"/>
          </p:nvPr>
        </p:nvSpPr>
        <p:spPr/>
        <p:txBody>
          <a:bodyPr/>
          <a:lstStyle/>
          <a:p>
            <a:fld id="{D841C2BA-2627-1A47-8EB1-CAB72B8D9688}" type="slidenum">
              <a:rPr lang="en-US" smtClean="0"/>
              <a:t>‹#›</a:t>
            </a:fld>
            <a:endParaRPr lang="en-US"/>
          </a:p>
        </p:txBody>
      </p:sp>
    </p:spTree>
    <p:extLst>
      <p:ext uri="{BB962C8B-B14F-4D97-AF65-F5344CB8AC3E}">
        <p14:creationId xmlns:p14="http://schemas.microsoft.com/office/powerpoint/2010/main" val="214633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7A1C-C53D-866B-9F9F-1F877EFC5FC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1BEEEAE-C3E1-4321-EB34-DD0E8C93809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2FDF75E-B6A9-6CB4-669B-0AA70BA152D4}"/>
              </a:ext>
            </a:extLst>
          </p:cNvPr>
          <p:cNvSpPr>
            <a:spLocks noGrp="1"/>
          </p:cNvSpPr>
          <p:nvPr>
            <p:ph type="dt" sz="half" idx="10"/>
          </p:nvPr>
        </p:nvSpPr>
        <p:spPr/>
        <p:txBody>
          <a:bodyPr/>
          <a:lstStyle/>
          <a:p>
            <a:fld id="{9A9DEF95-0553-2746-BEBB-88568D34BA05}" type="datetimeFigureOut">
              <a:rPr lang="en-US" smtClean="0"/>
              <a:t>5/1/2026</a:t>
            </a:fld>
            <a:endParaRPr lang="en-US"/>
          </a:p>
        </p:txBody>
      </p:sp>
      <p:sp>
        <p:nvSpPr>
          <p:cNvPr id="5" name="Footer Placeholder 4">
            <a:extLst>
              <a:ext uri="{FF2B5EF4-FFF2-40B4-BE49-F238E27FC236}">
                <a16:creationId xmlns:a16="http://schemas.microsoft.com/office/drawing/2014/main" id="{D6FB6A37-A262-95F5-BA1B-2E44AE55DF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0D7497-84DE-C8FC-9D5F-806C22E2727C}"/>
              </a:ext>
            </a:extLst>
          </p:cNvPr>
          <p:cNvSpPr>
            <a:spLocks noGrp="1"/>
          </p:cNvSpPr>
          <p:nvPr>
            <p:ph type="sldNum" sz="quarter" idx="12"/>
          </p:nvPr>
        </p:nvSpPr>
        <p:spPr/>
        <p:txBody>
          <a:bodyPr/>
          <a:lstStyle/>
          <a:p>
            <a:fld id="{D841C2BA-2627-1A47-8EB1-CAB72B8D9688}" type="slidenum">
              <a:rPr lang="en-US" smtClean="0"/>
              <a:t>‹#›</a:t>
            </a:fld>
            <a:endParaRPr lang="en-US"/>
          </a:p>
        </p:txBody>
      </p:sp>
    </p:spTree>
    <p:extLst>
      <p:ext uri="{BB962C8B-B14F-4D97-AF65-F5344CB8AC3E}">
        <p14:creationId xmlns:p14="http://schemas.microsoft.com/office/powerpoint/2010/main" val="3250546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20899-9B22-9416-71CB-7FBBDA8FFD8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D1C1AFD-9477-F227-392F-CD40E619B64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B59188D-9B8D-ABE1-453F-DFC4D2207D4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3C53F1D-AF42-A07D-3AFD-6BE0DDD0F56C}"/>
              </a:ext>
            </a:extLst>
          </p:cNvPr>
          <p:cNvSpPr>
            <a:spLocks noGrp="1"/>
          </p:cNvSpPr>
          <p:nvPr>
            <p:ph type="dt" sz="half" idx="10"/>
          </p:nvPr>
        </p:nvSpPr>
        <p:spPr/>
        <p:txBody>
          <a:bodyPr/>
          <a:lstStyle/>
          <a:p>
            <a:fld id="{9A9DEF95-0553-2746-BEBB-88568D34BA05}" type="datetimeFigureOut">
              <a:rPr lang="en-US" smtClean="0"/>
              <a:t>5/1/2026</a:t>
            </a:fld>
            <a:endParaRPr lang="en-US"/>
          </a:p>
        </p:txBody>
      </p:sp>
      <p:sp>
        <p:nvSpPr>
          <p:cNvPr id="6" name="Footer Placeholder 5">
            <a:extLst>
              <a:ext uri="{FF2B5EF4-FFF2-40B4-BE49-F238E27FC236}">
                <a16:creationId xmlns:a16="http://schemas.microsoft.com/office/drawing/2014/main" id="{FBD334EA-26D8-36B2-3274-2A5521F532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ED8DA5-A235-EC03-3B27-EB0B2469B627}"/>
              </a:ext>
            </a:extLst>
          </p:cNvPr>
          <p:cNvSpPr>
            <a:spLocks noGrp="1"/>
          </p:cNvSpPr>
          <p:nvPr>
            <p:ph type="sldNum" sz="quarter" idx="12"/>
          </p:nvPr>
        </p:nvSpPr>
        <p:spPr/>
        <p:txBody>
          <a:bodyPr/>
          <a:lstStyle/>
          <a:p>
            <a:fld id="{D841C2BA-2627-1A47-8EB1-CAB72B8D9688}" type="slidenum">
              <a:rPr lang="en-US" smtClean="0"/>
              <a:t>‹#›</a:t>
            </a:fld>
            <a:endParaRPr lang="en-US"/>
          </a:p>
        </p:txBody>
      </p:sp>
    </p:spTree>
    <p:extLst>
      <p:ext uri="{BB962C8B-B14F-4D97-AF65-F5344CB8AC3E}">
        <p14:creationId xmlns:p14="http://schemas.microsoft.com/office/powerpoint/2010/main" val="1917848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7E51E-03FB-32AE-2986-A1E68D55089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8A5ECCF-6685-FC49-FBE3-62C03A3512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27EE795-539A-481F-3AFA-14C6C8A57CA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10A5E9A-3D16-7833-48EE-9CFEB1B35B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C8848C7-17F8-DD58-E29B-01EB2FAEFBA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44018CD-FC97-2228-EF0E-103CFDC02373}"/>
              </a:ext>
            </a:extLst>
          </p:cNvPr>
          <p:cNvSpPr>
            <a:spLocks noGrp="1"/>
          </p:cNvSpPr>
          <p:nvPr>
            <p:ph type="dt" sz="half" idx="10"/>
          </p:nvPr>
        </p:nvSpPr>
        <p:spPr/>
        <p:txBody>
          <a:bodyPr/>
          <a:lstStyle/>
          <a:p>
            <a:fld id="{9A9DEF95-0553-2746-BEBB-88568D34BA05}" type="datetimeFigureOut">
              <a:rPr lang="en-US" smtClean="0"/>
              <a:t>5/1/2026</a:t>
            </a:fld>
            <a:endParaRPr lang="en-US"/>
          </a:p>
        </p:txBody>
      </p:sp>
      <p:sp>
        <p:nvSpPr>
          <p:cNvPr id="8" name="Footer Placeholder 7">
            <a:extLst>
              <a:ext uri="{FF2B5EF4-FFF2-40B4-BE49-F238E27FC236}">
                <a16:creationId xmlns:a16="http://schemas.microsoft.com/office/drawing/2014/main" id="{6BCFB9C7-D031-DB91-7F73-E29139BA70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CF9C77-108A-E1B8-6B94-10C5C8CF03BF}"/>
              </a:ext>
            </a:extLst>
          </p:cNvPr>
          <p:cNvSpPr>
            <a:spLocks noGrp="1"/>
          </p:cNvSpPr>
          <p:nvPr>
            <p:ph type="sldNum" sz="quarter" idx="12"/>
          </p:nvPr>
        </p:nvSpPr>
        <p:spPr/>
        <p:txBody>
          <a:bodyPr/>
          <a:lstStyle/>
          <a:p>
            <a:fld id="{D841C2BA-2627-1A47-8EB1-CAB72B8D9688}" type="slidenum">
              <a:rPr lang="en-US" smtClean="0"/>
              <a:t>‹#›</a:t>
            </a:fld>
            <a:endParaRPr lang="en-US"/>
          </a:p>
        </p:txBody>
      </p:sp>
    </p:spTree>
    <p:extLst>
      <p:ext uri="{BB962C8B-B14F-4D97-AF65-F5344CB8AC3E}">
        <p14:creationId xmlns:p14="http://schemas.microsoft.com/office/powerpoint/2010/main" val="3780245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AC606-A460-8D5C-3571-29F604359AC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4E9086B-D7F2-8EA3-56B9-B9E7CDD219D1}"/>
              </a:ext>
            </a:extLst>
          </p:cNvPr>
          <p:cNvSpPr>
            <a:spLocks noGrp="1"/>
          </p:cNvSpPr>
          <p:nvPr>
            <p:ph type="dt" sz="half" idx="10"/>
          </p:nvPr>
        </p:nvSpPr>
        <p:spPr/>
        <p:txBody>
          <a:bodyPr/>
          <a:lstStyle/>
          <a:p>
            <a:fld id="{9A9DEF95-0553-2746-BEBB-88568D34BA05}" type="datetimeFigureOut">
              <a:rPr lang="en-US" smtClean="0"/>
              <a:t>5/1/2026</a:t>
            </a:fld>
            <a:endParaRPr lang="en-US"/>
          </a:p>
        </p:txBody>
      </p:sp>
      <p:sp>
        <p:nvSpPr>
          <p:cNvPr id="4" name="Footer Placeholder 3">
            <a:extLst>
              <a:ext uri="{FF2B5EF4-FFF2-40B4-BE49-F238E27FC236}">
                <a16:creationId xmlns:a16="http://schemas.microsoft.com/office/drawing/2014/main" id="{054400C6-C2F0-D0F1-8C97-8DFDFF6E1A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0C086E-11D8-5A1B-F600-0EBB67445D40}"/>
              </a:ext>
            </a:extLst>
          </p:cNvPr>
          <p:cNvSpPr>
            <a:spLocks noGrp="1"/>
          </p:cNvSpPr>
          <p:nvPr>
            <p:ph type="sldNum" sz="quarter" idx="12"/>
          </p:nvPr>
        </p:nvSpPr>
        <p:spPr/>
        <p:txBody>
          <a:bodyPr/>
          <a:lstStyle/>
          <a:p>
            <a:fld id="{D841C2BA-2627-1A47-8EB1-CAB72B8D9688}" type="slidenum">
              <a:rPr lang="en-US" smtClean="0"/>
              <a:t>‹#›</a:t>
            </a:fld>
            <a:endParaRPr lang="en-US"/>
          </a:p>
        </p:txBody>
      </p:sp>
    </p:spTree>
    <p:extLst>
      <p:ext uri="{BB962C8B-B14F-4D97-AF65-F5344CB8AC3E}">
        <p14:creationId xmlns:p14="http://schemas.microsoft.com/office/powerpoint/2010/main" val="3112229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930235-BCC3-9B82-9EB9-E0AE581C0DD9}"/>
              </a:ext>
            </a:extLst>
          </p:cNvPr>
          <p:cNvSpPr>
            <a:spLocks noGrp="1"/>
          </p:cNvSpPr>
          <p:nvPr>
            <p:ph type="dt" sz="half" idx="10"/>
          </p:nvPr>
        </p:nvSpPr>
        <p:spPr/>
        <p:txBody>
          <a:bodyPr/>
          <a:lstStyle/>
          <a:p>
            <a:fld id="{9A9DEF95-0553-2746-BEBB-88568D34BA05}" type="datetimeFigureOut">
              <a:rPr lang="en-US" smtClean="0"/>
              <a:t>5/1/2026</a:t>
            </a:fld>
            <a:endParaRPr lang="en-US"/>
          </a:p>
        </p:txBody>
      </p:sp>
      <p:sp>
        <p:nvSpPr>
          <p:cNvPr id="3" name="Footer Placeholder 2">
            <a:extLst>
              <a:ext uri="{FF2B5EF4-FFF2-40B4-BE49-F238E27FC236}">
                <a16:creationId xmlns:a16="http://schemas.microsoft.com/office/drawing/2014/main" id="{C4FEF5B3-E85B-B470-123E-25F7E48224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F5F3BA-FA63-9EE4-8898-FAEEE5798C95}"/>
              </a:ext>
            </a:extLst>
          </p:cNvPr>
          <p:cNvSpPr>
            <a:spLocks noGrp="1"/>
          </p:cNvSpPr>
          <p:nvPr>
            <p:ph type="sldNum" sz="quarter" idx="12"/>
          </p:nvPr>
        </p:nvSpPr>
        <p:spPr/>
        <p:txBody>
          <a:bodyPr/>
          <a:lstStyle/>
          <a:p>
            <a:fld id="{D841C2BA-2627-1A47-8EB1-CAB72B8D9688}" type="slidenum">
              <a:rPr lang="en-US" smtClean="0"/>
              <a:t>‹#›</a:t>
            </a:fld>
            <a:endParaRPr lang="en-US"/>
          </a:p>
        </p:txBody>
      </p:sp>
    </p:spTree>
    <p:extLst>
      <p:ext uri="{BB962C8B-B14F-4D97-AF65-F5344CB8AC3E}">
        <p14:creationId xmlns:p14="http://schemas.microsoft.com/office/powerpoint/2010/main" val="2307469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95F81-CB86-4AC7-CD56-01A49F8D41A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9D8CF87-AFB1-0C87-ABA4-13939BA38B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36C2A72-53A7-83E0-45B9-9930E2BF36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C50DC23-8534-D88A-088E-AC9622321C96}"/>
              </a:ext>
            </a:extLst>
          </p:cNvPr>
          <p:cNvSpPr>
            <a:spLocks noGrp="1"/>
          </p:cNvSpPr>
          <p:nvPr>
            <p:ph type="dt" sz="half" idx="10"/>
          </p:nvPr>
        </p:nvSpPr>
        <p:spPr/>
        <p:txBody>
          <a:bodyPr/>
          <a:lstStyle/>
          <a:p>
            <a:fld id="{9A9DEF95-0553-2746-BEBB-88568D34BA05}" type="datetimeFigureOut">
              <a:rPr lang="en-US" smtClean="0"/>
              <a:t>5/1/2026</a:t>
            </a:fld>
            <a:endParaRPr lang="en-US"/>
          </a:p>
        </p:txBody>
      </p:sp>
      <p:sp>
        <p:nvSpPr>
          <p:cNvPr id="6" name="Footer Placeholder 5">
            <a:extLst>
              <a:ext uri="{FF2B5EF4-FFF2-40B4-BE49-F238E27FC236}">
                <a16:creationId xmlns:a16="http://schemas.microsoft.com/office/drawing/2014/main" id="{01AC31B0-B993-45BD-601B-B1F3601F87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AFBAE6-1D38-7302-9409-9CE07150592A}"/>
              </a:ext>
            </a:extLst>
          </p:cNvPr>
          <p:cNvSpPr>
            <a:spLocks noGrp="1"/>
          </p:cNvSpPr>
          <p:nvPr>
            <p:ph type="sldNum" sz="quarter" idx="12"/>
          </p:nvPr>
        </p:nvSpPr>
        <p:spPr/>
        <p:txBody>
          <a:bodyPr/>
          <a:lstStyle/>
          <a:p>
            <a:fld id="{D841C2BA-2627-1A47-8EB1-CAB72B8D9688}" type="slidenum">
              <a:rPr lang="en-US" smtClean="0"/>
              <a:t>‹#›</a:t>
            </a:fld>
            <a:endParaRPr lang="en-US"/>
          </a:p>
        </p:txBody>
      </p:sp>
    </p:spTree>
    <p:extLst>
      <p:ext uri="{BB962C8B-B14F-4D97-AF65-F5344CB8AC3E}">
        <p14:creationId xmlns:p14="http://schemas.microsoft.com/office/powerpoint/2010/main" val="3962527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67D3D-6F4C-0EAC-D19D-1EEF8949E83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FF755DC-3FF2-9DB8-7768-952F180493F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42A65FA-CBC6-7BA5-B6AC-CC9C3A65C39B}"/>
              </a:ext>
            </a:extLst>
          </p:cNvPr>
          <p:cNvSpPr>
            <a:spLocks noGrp="1"/>
          </p:cNvSpPr>
          <p:nvPr>
            <p:ph type="dt" sz="half" idx="10"/>
          </p:nvPr>
        </p:nvSpPr>
        <p:spPr/>
        <p:txBody>
          <a:bodyPr/>
          <a:lstStyle/>
          <a:p>
            <a:fld id="{A96CB032-A995-4AE2-B74A-C39E7C480B70}" type="datetimeFigureOut">
              <a:rPr lang="en-GB" smtClean="0"/>
              <a:t>01/05/2026</a:t>
            </a:fld>
            <a:endParaRPr lang="en-GB"/>
          </a:p>
        </p:txBody>
      </p:sp>
      <p:sp>
        <p:nvSpPr>
          <p:cNvPr id="5" name="Footer Placeholder 4">
            <a:extLst>
              <a:ext uri="{FF2B5EF4-FFF2-40B4-BE49-F238E27FC236}">
                <a16:creationId xmlns:a16="http://schemas.microsoft.com/office/drawing/2014/main" id="{056F4A4A-3CF1-08A8-AC37-99C56B428A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1AA01E-E43D-DFA6-0F72-B066DFE2B18F}"/>
              </a:ext>
            </a:extLst>
          </p:cNvPr>
          <p:cNvSpPr>
            <a:spLocks noGrp="1"/>
          </p:cNvSpPr>
          <p:nvPr>
            <p:ph type="sldNum" sz="quarter" idx="12"/>
          </p:nvPr>
        </p:nvSpPr>
        <p:spPr/>
        <p:txBody>
          <a:bodyPr/>
          <a:lstStyle/>
          <a:p>
            <a:fld id="{1A91ADC3-82D9-45C2-BBAA-D92724F61B62}" type="slidenum">
              <a:rPr lang="en-GB" smtClean="0"/>
              <a:t>‹#›</a:t>
            </a:fld>
            <a:endParaRPr lang="en-GB"/>
          </a:p>
        </p:txBody>
      </p:sp>
    </p:spTree>
    <p:extLst>
      <p:ext uri="{BB962C8B-B14F-4D97-AF65-F5344CB8AC3E}">
        <p14:creationId xmlns:p14="http://schemas.microsoft.com/office/powerpoint/2010/main" val="25834577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87C0E-9A85-92E1-7A7A-5029F7B52F4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BDCE21D-B862-206C-5A3A-3888E7C8D5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B74EBD-6F4E-1464-78DB-0E4B2B1C79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D8E9628-2227-A637-3AB8-91B4E5589B9B}"/>
              </a:ext>
            </a:extLst>
          </p:cNvPr>
          <p:cNvSpPr>
            <a:spLocks noGrp="1"/>
          </p:cNvSpPr>
          <p:nvPr>
            <p:ph type="dt" sz="half" idx="10"/>
          </p:nvPr>
        </p:nvSpPr>
        <p:spPr/>
        <p:txBody>
          <a:bodyPr/>
          <a:lstStyle/>
          <a:p>
            <a:fld id="{9A9DEF95-0553-2746-BEBB-88568D34BA05}" type="datetimeFigureOut">
              <a:rPr lang="en-US" smtClean="0"/>
              <a:t>5/1/2026</a:t>
            </a:fld>
            <a:endParaRPr lang="en-US"/>
          </a:p>
        </p:txBody>
      </p:sp>
      <p:sp>
        <p:nvSpPr>
          <p:cNvPr id="6" name="Footer Placeholder 5">
            <a:extLst>
              <a:ext uri="{FF2B5EF4-FFF2-40B4-BE49-F238E27FC236}">
                <a16:creationId xmlns:a16="http://schemas.microsoft.com/office/drawing/2014/main" id="{F5A0FA42-1B27-797E-DA5F-89DFDAE96D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909B96-F88C-5440-6289-6D29DF9C7145}"/>
              </a:ext>
            </a:extLst>
          </p:cNvPr>
          <p:cNvSpPr>
            <a:spLocks noGrp="1"/>
          </p:cNvSpPr>
          <p:nvPr>
            <p:ph type="sldNum" sz="quarter" idx="12"/>
          </p:nvPr>
        </p:nvSpPr>
        <p:spPr/>
        <p:txBody>
          <a:bodyPr/>
          <a:lstStyle/>
          <a:p>
            <a:fld id="{D841C2BA-2627-1A47-8EB1-CAB72B8D9688}" type="slidenum">
              <a:rPr lang="en-US" smtClean="0"/>
              <a:t>‹#›</a:t>
            </a:fld>
            <a:endParaRPr lang="en-US"/>
          </a:p>
        </p:txBody>
      </p:sp>
    </p:spTree>
    <p:extLst>
      <p:ext uri="{BB962C8B-B14F-4D97-AF65-F5344CB8AC3E}">
        <p14:creationId xmlns:p14="http://schemas.microsoft.com/office/powerpoint/2010/main" val="3464154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465DC-1A23-5DE4-65E4-8164272A53D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105147D-5CF2-C16E-F914-02AC145E7F7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2016455-F826-B62F-F22E-DF9A91DCA5AE}"/>
              </a:ext>
            </a:extLst>
          </p:cNvPr>
          <p:cNvSpPr>
            <a:spLocks noGrp="1"/>
          </p:cNvSpPr>
          <p:nvPr>
            <p:ph type="dt" sz="half" idx="10"/>
          </p:nvPr>
        </p:nvSpPr>
        <p:spPr/>
        <p:txBody>
          <a:bodyPr/>
          <a:lstStyle/>
          <a:p>
            <a:fld id="{9A9DEF95-0553-2746-BEBB-88568D34BA05}" type="datetimeFigureOut">
              <a:rPr lang="en-US" smtClean="0"/>
              <a:t>5/1/2026</a:t>
            </a:fld>
            <a:endParaRPr lang="en-US"/>
          </a:p>
        </p:txBody>
      </p:sp>
      <p:sp>
        <p:nvSpPr>
          <p:cNvPr id="5" name="Footer Placeholder 4">
            <a:extLst>
              <a:ext uri="{FF2B5EF4-FFF2-40B4-BE49-F238E27FC236}">
                <a16:creationId xmlns:a16="http://schemas.microsoft.com/office/drawing/2014/main" id="{01420532-3ACC-5F31-57DF-7ACE32D37D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B6B7F5-066D-2A13-694F-6A37E96FBA68}"/>
              </a:ext>
            </a:extLst>
          </p:cNvPr>
          <p:cNvSpPr>
            <a:spLocks noGrp="1"/>
          </p:cNvSpPr>
          <p:nvPr>
            <p:ph type="sldNum" sz="quarter" idx="12"/>
          </p:nvPr>
        </p:nvSpPr>
        <p:spPr/>
        <p:txBody>
          <a:bodyPr/>
          <a:lstStyle/>
          <a:p>
            <a:fld id="{D841C2BA-2627-1A47-8EB1-CAB72B8D9688}" type="slidenum">
              <a:rPr lang="en-US" smtClean="0"/>
              <a:t>‹#›</a:t>
            </a:fld>
            <a:endParaRPr lang="en-US"/>
          </a:p>
        </p:txBody>
      </p:sp>
    </p:spTree>
    <p:extLst>
      <p:ext uri="{BB962C8B-B14F-4D97-AF65-F5344CB8AC3E}">
        <p14:creationId xmlns:p14="http://schemas.microsoft.com/office/powerpoint/2010/main" val="199017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BEA7C5-9586-7687-A4C7-667FDE6EBDC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6E2B5EE-7C8E-E2FA-B882-097F4124CB9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2EC7C3D-B55A-6AB4-8E30-021949C30293}"/>
              </a:ext>
            </a:extLst>
          </p:cNvPr>
          <p:cNvSpPr>
            <a:spLocks noGrp="1"/>
          </p:cNvSpPr>
          <p:nvPr>
            <p:ph type="dt" sz="half" idx="10"/>
          </p:nvPr>
        </p:nvSpPr>
        <p:spPr/>
        <p:txBody>
          <a:bodyPr/>
          <a:lstStyle/>
          <a:p>
            <a:fld id="{9A9DEF95-0553-2746-BEBB-88568D34BA05}" type="datetimeFigureOut">
              <a:rPr lang="en-US" smtClean="0"/>
              <a:t>5/1/2026</a:t>
            </a:fld>
            <a:endParaRPr lang="en-US"/>
          </a:p>
        </p:txBody>
      </p:sp>
      <p:sp>
        <p:nvSpPr>
          <p:cNvPr id="5" name="Footer Placeholder 4">
            <a:extLst>
              <a:ext uri="{FF2B5EF4-FFF2-40B4-BE49-F238E27FC236}">
                <a16:creationId xmlns:a16="http://schemas.microsoft.com/office/drawing/2014/main" id="{10837E40-6EC5-7ADD-57C7-684BFE18CD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E2A9A4-6F73-C2AF-7D50-E96F58DE3517}"/>
              </a:ext>
            </a:extLst>
          </p:cNvPr>
          <p:cNvSpPr>
            <a:spLocks noGrp="1"/>
          </p:cNvSpPr>
          <p:nvPr>
            <p:ph type="sldNum" sz="quarter" idx="12"/>
          </p:nvPr>
        </p:nvSpPr>
        <p:spPr/>
        <p:txBody>
          <a:bodyPr/>
          <a:lstStyle/>
          <a:p>
            <a:fld id="{D841C2BA-2627-1A47-8EB1-CAB72B8D9688}" type="slidenum">
              <a:rPr lang="en-US" smtClean="0"/>
              <a:t>‹#›</a:t>
            </a:fld>
            <a:endParaRPr lang="en-US"/>
          </a:p>
        </p:txBody>
      </p:sp>
    </p:spTree>
    <p:extLst>
      <p:ext uri="{BB962C8B-B14F-4D97-AF65-F5344CB8AC3E}">
        <p14:creationId xmlns:p14="http://schemas.microsoft.com/office/powerpoint/2010/main" val="3150572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7F263-2DAB-A30C-BDF7-0D03B45F62A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DD923547-5EF2-0D13-CFCB-392E14ABC34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501448B-085B-4AB1-02C7-060EB2F60729}"/>
              </a:ext>
            </a:extLst>
          </p:cNvPr>
          <p:cNvSpPr>
            <a:spLocks noGrp="1"/>
          </p:cNvSpPr>
          <p:nvPr>
            <p:ph type="dt" sz="half" idx="10"/>
          </p:nvPr>
        </p:nvSpPr>
        <p:spPr/>
        <p:txBody>
          <a:bodyPr/>
          <a:lstStyle/>
          <a:p>
            <a:fld id="{A96CB032-A995-4AE2-B74A-C39E7C480B70}" type="datetimeFigureOut">
              <a:rPr lang="en-GB" smtClean="0"/>
              <a:t>01/05/2026</a:t>
            </a:fld>
            <a:endParaRPr lang="en-GB"/>
          </a:p>
        </p:txBody>
      </p:sp>
      <p:sp>
        <p:nvSpPr>
          <p:cNvPr id="5" name="Footer Placeholder 4">
            <a:extLst>
              <a:ext uri="{FF2B5EF4-FFF2-40B4-BE49-F238E27FC236}">
                <a16:creationId xmlns:a16="http://schemas.microsoft.com/office/drawing/2014/main" id="{F65DB3F9-1B21-E4F8-A4E4-F045E4CCEB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D45DB9-7047-BAA0-5443-917259E12A0E}"/>
              </a:ext>
            </a:extLst>
          </p:cNvPr>
          <p:cNvSpPr>
            <a:spLocks noGrp="1"/>
          </p:cNvSpPr>
          <p:nvPr>
            <p:ph type="sldNum" sz="quarter" idx="12"/>
          </p:nvPr>
        </p:nvSpPr>
        <p:spPr/>
        <p:txBody>
          <a:bodyPr/>
          <a:lstStyle/>
          <a:p>
            <a:fld id="{1A91ADC3-82D9-45C2-BBAA-D92724F61B62}" type="slidenum">
              <a:rPr lang="en-GB" smtClean="0"/>
              <a:t>‹#›</a:t>
            </a:fld>
            <a:endParaRPr lang="en-GB"/>
          </a:p>
        </p:txBody>
      </p:sp>
    </p:spTree>
    <p:extLst>
      <p:ext uri="{BB962C8B-B14F-4D97-AF65-F5344CB8AC3E}">
        <p14:creationId xmlns:p14="http://schemas.microsoft.com/office/powerpoint/2010/main" val="3918706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DA938-6B15-6EB2-A184-DF9D93B94C1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5D5E3E4-D353-86CE-DCB0-2015996E255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4631206B-4ACA-08FE-5CE2-2ABE3984413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D6E299B2-3B4B-5430-5621-8C6AB10A8FB1}"/>
              </a:ext>
            </a:extLst>
          </p:cNvPr>
          <p:cNvSpPr>
            <a:spLocks noGrp="1"/>
          </p:cNvSpPr>
          <p:nvPr>
            <p:ph type="dt" sz="half" idx="10"/>
          </p:nvPr>
        </p:nvSpPr>
        <p:spPr/>
        <p:txBody>
          <a:bodyPr/>
          <a:lstStyle/>
          <a:p>
            <a:fld id="{A96CB032-A995-4AE2-B74A-C39E7C480B70}" type="datetimeFigureOut">
              <a:rPr lang="en-GB" smtClean="0"/>
              <a:t>01/05/2026</a:t>
            </a:fld>
            <a:endParaRPr lang="en-GB"/>
          </a:p>
        </p:txBody>
      </p:sp>
      <p:sp>
        <p:nvSpPr>
          <p:cNvPr id="6" name="Footer Placeholder 5">
            <a:extLst>
              <a:ext uri="{FF2B5EF4-FFF2-40B4-BE49-F238E27FC236}">
                <a16:creationId xmlns:a16="http://schemas.microsoft.com/office/drawing/2014/main" id="{E158A4DF-99BF-1BAB-2B63-F761AD24A8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408B53D-8DDB-DEC1-67C1-198A08E6665F}"/>
              </a:ext>
            </a:extLst>
          </p:cNvPr>
          <p:cNvSpPr>
            <a:spLocks noGrp="1"/>
          </p:cNvSpPr>
          <p:nvPr>
            <p:ph type="sldNum" sz="quarter" idx="12"/>
          </p:nvPr>
        </p:nvSpPr>
        <p:spPr/>
        <p:txBody>
          <a:bodyPr/>
          <a:lstStyle/>
          <a:p>
            <a:fld id="{1A91ADC3-82D9-45C2-BBAA-D92724F61B62}" type="slidenum">
              <a:rPr lang="en-GB" smtClean="0"/>
              <a:t>‹#›</a:t>
            </a:fld>
            <a:endParaRPr lang="en-GB"/>
          </a:p>
        </p:txBody>
      </p:sp>
    </p:spTree>
    <p:extLst>
      <p:ext uri="{BB962C8B-B14F-4D97-AF65-F5344CB8AC3E}">
        <p14:creationId xmlns:p14="http://schemas.microsoft.com/office/powerpoint/2010/main" val="1988959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B6EF1-05F9-7511-FB0A-3EA17927DF60}"/>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E2FCD1B8-40A4-087A-8704-6B75737392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2FBD8A3-4684-FB9B-A162-8B6C448C022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A4C26D8B-F9A3-B0C3-E5EF-74FA97359A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6A8BA18-3500-76F7-4E6B-C214E6FA41D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47BB538-F5F9-618D-6AA3-97EDB7C7AF10}"/>
              </a:ext>
            </a:extLst>
          </p:cNvPr>
          <p:cNvSpPr>
            <a:spLocks noGrp="1"/>
          </p:cNvSpPr>
          <p:nvPr>
            <p:ph type="dt" sz="half" idx="10"/>
          </p:nvPr>
        </p:nvSpPr>
        <p:spPr/>
        <p:txBody>
          <a:bodyPr/>
          <a:lstStyle/>
          <a:p>
            <a:fld id="{A96CB032-A995-4AE2-B74A-C39E7C480B70}" type="datetimeFigureOut">
              <a:rPr lang="en-GB" smtClean="0"/>
              <a:t>01/05/2026</a:t>
            </a:fld>
            <a:endParaRPr lang="en-GB"/>
          </a:p>
        </p:txBody>
      </p:sp>
      <p:sp>
        <p:nvSpPr>
          <p:cNvPr id="8" name="Footer Placeholder 7">
            <a:extLst>
              <a:ext uri="{FF2B5EF4-FFF2-40B4-BE49-F238E27FC236}">
                <a16:creationId xmlns:a16="http://schemas.microsoft.com/office/drawing/2014/main" id="{17C13AA1-6B70-4E65-AEDD-0222DFF3DEA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C697419-4F35-EB4A-8738-2B6BAC9BD732}"/>
              </a:ext>
            </a:extLst>
          </p:cNvPr>
          <p:cNvSpPr>
            <a:spLocks noGrp="1"/>
          </p:cNvSpPr>
          <p:nvPr>
            <p:ph type="sldNum" sz="quarter" idx="12"/>
          </p:nvPr>
        </p:nvSpPr>
        <p:spPr/>
        <p:txBody>
          <a:bodyPr/>
          <a:lstStyle/>
          <a:p>
            <a:fld id="{1A91ADC3-82D9-45C2-BBAA-D92724F61B62}" type="slidenum">
              <a:rPr lang="en-GB" smtClean="0"/>
              <a:t>‹#›</a:t>
            </a:fld>
            <a:endParaRPr lang="en-GB"/>
          </a:p>
        </p:txBody>
      </p:sp>
    </p:spTree>
    <p:extLst>
      <p:ext uri="{BB962C8B-B14F-4D97-AF65-F5344CB8AC3E}">
        <p14:creationId xmlns:p14="http://schemas.microsoft.com/office/powerpoint/2010/main" val="2812524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2F812-5106-99B9-2CBC-D9A02F96512D}"/>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90562444-55B8-A835-5AC0-8CB1654E9718}"/>
              </a:ext>
            </a:extLst>
          </p:cNvPr>
          <p:cNvSpPr>
            <a:spLocks noGrp="1"/>
          </p:cNvSpPr>
          <p:nvPr>
            <p:ph type="dt" sz="half" idx="10"/>
          </p:nvPr>
        </p:nvSpPr>
        <p:spPr/>
        <p:txBody>
          <a:bodyPr/>
          <a:lstStyle/>
          <a:p>
            <a:fld id="{A96CB032-A995-4AE2-B74A-C39E7C480B70}" type="datetimeFigureOut">
              <a:rPr lang="en-GB" smtClean="0"/>
              <a:t>01/05/2026</a:t>
            </a:fld>
            <a:endParaRPr lang="en-GB"/>
          </a:p>
        </p:txBody>
      </p:sp>
      <p:sp>
        <p:nvSpPr>
          <p:cNvPr id="4" name="Footer Placeholder 3">
            <a:extLst>
              <a:ext uri="{FF2B5EF4-FFF2-40B4-BE49-F238E27FC236}">
                <a16:creationId xmlns:a16="http://schemas.microsoft.com/office/drawing/2014/main" id="{81A05B64-23FE-75CC-0A08-277548CC14E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E0FDCA1-6EC6-6E50-0F57-FEAE4D6B4AF7}"/>
              </a:ext>
            </a:extLst>
          </p:cNvPr>
          <p:cNvSpPr>
            <a:spLocks noGrp="1"/>
          </p:cNvSpPr>
          <p:nvPr>
            <p:ph type="sldNum" sz="quarter" idx="12"/>
          </p:nvPr>
        </p:nvSpPr>
        <p:spPr/>
        <p:txBody>
          <a:bodyPr/>
          <a:lstStyle/>
          <a:p>
            <a:fld id="{1A91ADC3-82D9-45C2-BBAA-D92724F61B62}" type="slidenum">
              <a:rPr lang="en-GB" smtClean="0"/>
              <a:t>‹#›</a:t>
            </a:fld>
            <a:endParaRPr lang="en-GB"/>
          </a:p>
        </p:txBody>
      </p:sp>
    </p:spTree>
    <p:extLst>
      <p:ext uri="{BB962C8B-B14F-4D97-AF65-F5344CB8AC3E}">
        <p14:creationId xmlns:p14="http://schemas.microsoft.com/office/powerpoint/2010/main" val="3203863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1B281B-7936-069F-56C3-0BBE72EF0864}"/>
              </a:ext>
            </a:extLst>
          </p:cNvPr>
          <p:cNvSpPr>
            <a:spLocks noGrp="1"/>
          </p:cNvSpPr>
          <p:nvPr>
            <p:ph type="dt" sz="half" idx="10"/>
          </p:nvPr>
        </p:nvSpPr>
        <p:spPr/>
        <p:txBody>
          <a:bodyPr/>
          <a:lstStyle/>
          <a:p>
            <a:fld id="{A96CB032-A995-4AE2-B74A-C39E7C480B70}" type="datetimeFigureOut">
              <a:rPr lang="en-GB" smtClean="0"/>
              <a:t>01/05/2026</a:t>
            </a:fld>
            <a:endParaRPr lang="en-GB"/>
          </a:p>
        </p:txBody>
      </p:sp>
      <p:sp>
        <p:nvSpPr>
          <p:cNvPr id="3" name="Footer Placeholder 2">
            <a:extLst>
              <a:ext uri="{FF2B5EF4-FFF2-40B4-BE49-F238E27FC236}">
                <a16:creationId xmlns:a16="http://schemas.microsoft.com/office/drawing/2014/main" id="{7DA20826-3A57-43D6-C8AC-EA3BDFDE50F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FE3E07C-0429-7D00-CAD7-91C389022856}"/>
              </a:ext>
            </a:extLst>
          </p:cNvPr>
          <p:cNvSpPr>
            <a:spLocks noGrp="1"/>
          </p:cNvSpPr>
          <p:nvPr>
            <p:ph type="sldNum" sz="quarter" idx="12"/>
          </p:nvPr>
        </p:nvSpPr>
        <p:spPr/>
        <p:txBody>
          <a:bodyPr/>
          <a:lstStyle/>
          <a:p>
            <a:fld id="{1A91ADC3-82D9-45C2-BBAA-D92724F61B62}" type="slidenum">
              <a:rPr lang="en-GB" smtClean="0"/>
              <a:t>‹#›</a:t>
            </a:fld>
            <a:endParaRPr lang="en-GB"/>
          </a:p>
        </p:txBody>
      </p:sp>
    </p:spTree>
    <p:extLst>
      <p:ext uri="{BB962C8B-B14F-4D97-AF65-F5344CB8AC3E}">
        <p14:creationId xmlns:p14="http://schemas.microsoft.com/office/powerpoint/2010/main" val="1145534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857BF-7937-AB0A-5317-79D416BB2BD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5C06B694-6FAE-C4E9-29EB-C7F711E5E2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D6A9CF84-B80E-FFEC-6D4B-4EE1DDE0DC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BF0B5B5-825E-B285-E327-9DE084E2B0F4}"/>
              </a:ext>
            </a:extLst>
          </p:cNvPr>
          <p:cNvSpPr>
            <a:spLocks noGrp="1"/>
          </p:cNvSpPr>
          <p:nvPr>
            <p:ph type="dt" sz="half" idx="10"/>
          </p:nvPr>
        </p:nvSpPr>
        <p:spPr/>
        <p:txBody>
          <a:bodyPr/>
          <a:lstStyle/>
          <a:p>
            <a:fld id="{A96CB032-A995-4AE2-B74A-C39E7C480B70}" type="datetimeFigureOut">
              <a:rPr lang="en-GB" smtClean="0"/>
              <a:t>01/05/2026</a:t>
            </a:fld>
            <a:endParaRPr lang="en-GB"/>
          </a:p>
        </p:txBody>
      </p:sp>
      <p:sp>
        <p:nvSpPr>
          <p:cNvPr id="6" name="Footer Placeholder 5">
            <a:extLst>
              <a:ext uri="{FF2B5EF4-FFF2-40B4-BE49-F238E27FC236}">
                <a16:creationId xmlns:a16="http://schemas.microsoft.com/office/drawing/2014/main" id="{049880A3-5414-BF6F-71AF-A770DADEBC3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34FC5B-F2B5-C3B2-772A-C40C37766A7C}"/>
              </a:ext>
            </a:extLst>
          </p:cNvPr>
          <p:cNvSpPr>
            <a:spLocks noGrp="1"/>
          </p:cNvSpPr>
          <p:nvPr>
            <p:ph type="sldNum" sz="quarter" idx="12"/>
          </p:nvPr>
        </p:nvSpPr>
        <p:spPr/>
        <p:txBody>
          <a:bodyPr/>
          <a:lstStyle/>
          <a:p>
            <a:fld id="{1A91ADC3-82D9-45C2-BBAA-D92724F61B62}" type="slidenum">
              <a:rPr lang="en-GB" smtClean="0"/>
              <a:t>‹#›</a:t>
            </a:fld>
            <a:endParaRPr lang="en-GB"/>
          </a:p>
        </p:txBody>
      </p:sp>
    </p:spTree>
    <p:extLst>
      <p:ext uri="{BB962C8B-B14F-4D97-AF65-F5344CB8AC3E}">
        <p14:creationId xmlns:p14="http://schemas.microsoft.com/office/powerpoint/2010/main" val="2765177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1EBE9-F9F6-25A0-1ECC-BC288653DD4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1ECB529-B1A9-148D-416D-594E4AD2A2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AEA37BB-2EB8-8C64-0F47-754EC16865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E4938D3-1386-3CCD-BA1B-49B7B2305B3B}"/>
              </a:ext>
            </a:extLst>
          </p:cNvPr>
          <p:cNvSpPr>
            <a:spLocks noGrp="1"/>
          </p:cNvSpPr>
          <p:nvPr>
            <p:ph type="dt" sz="half" idx="10"/>
          </p:nvPr>
        </p:nvSpPr>
        <p:spPr/>
        <p:txBody>
          <a:bodyPr/>
          <a:lstStyle/>
          <a:p>
            <a:fld id="{A96CB032-A995-4AE2-B74A-C39E7C480B70}" type="datetimeFigureOut">
              <a:rPr lang="en-GB" smtClean="0"/>
              <a:t>01/05/2026</a:t>
            </a:fld>
            <a:endParaRPr lang="en-GB"/>
          </a:p>
        </p:txBody>
      </p:sp>
      <p:sp>
        <p:nvSpPr>
          <p:cNvPr id="6" name="Footer Placeholder 5">
            <a:extLst>
              <a:ext uri="{FF2B5EF4-FFF2-40B4-BE49-F238E27FC236}">
                <a16:creationId xmlns:a16="http://schemas.microsoft.com/office/drawing/2014/main" id="{B00BD285-4DC9-3597-428A-3B6879F97F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E66C85C-9841-D546-394A-D5A7152DF918}"/>
              </a:ext>
            </a:extLst>
          </p:cNvPr>
          <p:cNvSpPr>
            <a:spLocks noGrp="1"/>
          </p:cNvSpPr>
          <p:nvPr>
            <p:ph type="sldNum" sz="quarter" idx="12"/>
          </p:nvPr>
        </p:nvSpPr>
        <p:spPr/>
        <p:txBody>
          <a:bodyPr/>
          <a:lstStyle/>
          <a:p>
            <a:fld id="{1A91ADC3-82D9-45C2-BBAA-D92724F61B62}" type="slidenum">
              <a:rPr lang="en-GB" smtClean="0"/>
              <a:t>‹#›</a:t>
            </a:fld>
            <a:endParaRPr lang="en-GB"/>
          </a:p>
        </p:txBody>
      </p:sp>
    </p:spTree>
    <p:extLst>
      <p:ext uri="{BB962C8B-B14F-4D97-AF65-F5344CB8AC3E}">
        <p14:creationId xmlns:p14="http://schemas.microsoft.com/office/powerpoint/2010/main" val="1156918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3E5165-BCDE-2F1C-EC0D-3103A22D40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4DD7579-EBBD-E28C-1B45-69EFB4CF34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54329F1-9D66-2A5A-5743-2148C92D06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96CB032-A995-4AE2-B74A-C39E7C480B70}" type="datetimeFigureOut">
              <a:rPr lang="en-GB" smtClean="0"/>
              <a:t>01/05/2026</a:t>
            </a:fld>
            <a:endParaRPr lang="en-GB"/>
          </a:p>
        </p:txBody>
      </p:sp>
      <p:sp>
        <p:nvSpPr>
          <p:cNvPr id="5" name="Footer Placeholder 4">
            <a:extLst>
              <a:ext uri="{FF2B5EF4-FFF2-40B4-BE49-F238E27FC236}">
                <a16:creationId xmlns:a16="http://schemas.microsoft.com/office/drawing/2014/main" id="{AB43BE86-D490-9716-7925-53CF6075FC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F4DEBE2-436B-06EB-797D-C29E372DB6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91ADC3-82D9-45C2-BBAA-D92724F61B62}" type="slidenum">
              <a:rPr lang="en-GB" smtClean="0"/>
              <a:t>‹#›</a:t>
            </a:fld>
            <a:endParaRPr lang="en-GB"/>
          </a:p>
        </p:txBody>
      </p:sp>
    </p:spTree>
    <p:extLst>
      <p:ext uri="{BB962C8B-B14F-4D97-AF65-F5344CB8AC3E}">
        <p14:creationId xmlns:p14="http://schemas.microsoft.com/office/powerpoint/2010/main" val="12382096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5312EF-76F9-8736-A223-E368BF76A1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FDA216A-C23F-FAE1-20A3-58DBFA2760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CA9D60A-42F2-05CF-8434-AD35E900CC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9DEF95-0553-2746-BEBB-88568D34BA05}" type="datetimeFigureOut">
              <a:rPr lang="en-US" smtClean="0"/>
              <a:t>5/1/2026</a:t>
            </a:fld>
            <a:endParaRPr lang="en-US"/>
          </a:p>
        </p:txBody>
      </p:sp>
      <p:sp>
        <p:nvSpPr>
          <p:cNvPr id="5" name="Footer Placeholder 4">
            <a:extLst>
              <a:ext uri="{FF2B5EF4-FFF2-40B4-BE49-F238E27FC236}">
                <a16:creationId xmlns:a16="http://schemas.microsoft.com/office/drawing/2014/main" id="{4E656359-015C-0411-269C-32E176885A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31A039B-F86D-0FC6-C1F5-83502FF7BF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41C2BA-2627-1A47-8EB1-CAB72B8D9688}" type="slidenum">
              <a:rPr lang="en-US" smtClean="0"/>
              <a:t>‹#›</a:t>
            </a:fld>
            <a:endParaRPr lang="en-US"/>
          </a:p>
        </p:txBody>
      </p:sp>
    </p:spTree>
    <p:extLst>
      <p:ext uri="{BB962C8B-B14F-4D97-AF65-F5344CB8AC3E}">
        <p14:creationId xmlns:p14="http://schemas.microsoft.com/office/powerpoint/2010/main" val="3593518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hyperlink" Target="https://www.midjourney.com/explore?tab=top_month" TargetMode="Externa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hyperlink" Target="https://www.which.co.uk/news/article/quiz-could-you-spot-a-deepfake-a5Bk99o6oaPW"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86424-7FBC-E773-AB5B-5B7E3041BD20}"/>
              </a:ext>
            </a:extLst>
          </p:cNvPr>
          <p:cNvSpPr>
            <a:spLocks noGrp="1"/>
          </p:cNvSpPr>
          <p:nvPr>
            <p:ph type="ctrTitle"/>
          </p:nvPr>
        </p:nvSpPr>
        <p:spPr/>
        <p:txBody>
          <a:bodyPr/>
          <a:lstStyle/>
          <a:p>
            <a:r>
              <a:rPr lang="en-GB" dirty="0"/>
              <a:t>Artificial Intelligence (AI)</a:t>
            </a:r>
          </a:p>
        </p:txBody>
      </p:sp>
      <p:sp>
        <p:nvSpPr>
          <p:cNvPr id="3" name="Subtitle 2">
            <a:extLst>
              <a:ext uri="{FF2B5EF4-FFF2-40B4-BE49-F238E27FC236}">
                <a16:creationId xmlns:a16="http://schemas.microsoft.com/office/drawing/2014/main" id="{9779433B-42F9-67DC-5587-831B7F1E3DE7}"/>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209390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ADDF4-D1EB-373F-9FF1-58526743CC53}"/>
              </a:ext>
            </a:extLst>
          </p:cNvPr>
          <p:cNvSpPr>
            <a:spLocks noGrp="1"/>
          </p:cNvSpPr>
          <p:nvPr>
            <p:ph type="title"/>
          </p:nvPr>
        </p:nvSpPr>
        <p:spPr/>
        <p:txBody>
          <a:bodyPr/>
          <a:lstStyle/>
          <a:p>
            <a:r>
              <a:rPr lang="en-US" dirty="0"/>
              <a:t>Security risks of text-based AI</a:t>
            </a:r>
          </a:p>
        </p:txBody>
      </p:sp>
      <p:sp>
        <p:nvSpPr>
          <p:cNvPr id="3" name="Content Placeholder 2">
            <a:extLst>
              <a:ext uri="{FF2B5EF4-FFF2-40B4-BE49-F238E27FC236}">
                <a16:creationId xmlns:a16="http://schemas.microsoft.com/office/drawing/2014/main" id="{675F1305-9783-87C9-0425-7EC4124ED073}"/>
              </a:ext>
            </a:extLst>
          </p:cNvPr>
          <p:cNvSpPr>
            <a:spLocks noGrp="1"/>
          </p:cNvSpPr>
          <p:nvPr>
            <p:ph idx="1"/>
          </p:nvPr>
        </p:nvSpPr>
        <p:spPr/>
        <p:txBody>
          <a:bodyPr/>
          <a:lstStyle/>
          <a:p>
            <a:r>
              <a:rPr lang="en-US" dirty="0"/>
              <a:t>Can help scammers scale attacks (easier to carry out)</a:t>
            </a:r>
          </a:p>
          <a:p>
            <a:pPr lvl="1"/>
            <a:r>
              <a:rPr lang="en-US" dirty="0"/>
              <a:t>Phishing</a:t>
            </a:r>
          </a:p>
          <a:p>
            <a:pPr lvl="1"/>
            <a:r>
              <a:rPr lang="en-US" dirty="0"/>
              <a:t>Romance scams</a:t>
            </a:r>
          </a:p>
          <a:p>
            <a:pPr lvl="1"/>
            <a:r>
              <a:rPr lang="en-US" dirty="0"/>
              <a:t>Website generation / technical tasks</a:t>
            </a:r>
          </a:p>
          <a:p>
            <a:endParaRPr lang="en-US" dirty="0"/>
          </a:p>
          <a:p>
            <a:r>
              <a:rPr lang="en-US" dirty="0"/>
              <a:t>But also:</a:t>
            </a:r>
          </a:p>
          <a:p>
            <a:pPr lvl="1"/>
            <a:r>
              <a:rPr lang="en-US" dirty="0"/>
              <a:t>Can provide information and help (as models become more accurate)</a:t>
            </a:r>
          </a:p>
          <a:p>
            <a:pPr lvl="1"/>
            <a:r>
              <a:rPr lang="en-US" dirty="0"/>
              <a:t>Can help identify phishing messages</a:t>
            </a:r>
          </a:p>
          <a:p>
            <a:pPr lvl="1"/>
            <a:r>
              <a:rPr lang="en-US" dirty="0"/>
              <a:t>Can bait scammers (and bots)</a:t>
            </a:r>
          </a:p>
        </p:txBody>
      </p:sp>
    </p:spTree>
    <p:extLst>
      <p:ext uri="{BB962C8B-B14F-4D97-AF65-F5344CB8AC3E}">
        <p14:creationId xmlns:p14="http://schemas.microsoft.com/office/powerpoint/2010/main" val="2331169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F48F6-3EEB-E50D-2FFE-A72606473FE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1D136CB-3A65-7F59-C967-954D1799B3D2}"/>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D73EE1E8-4586-86C9-7895-9E5DCE93C7E7}"/>
              </a:ext>
            </a:extLst>
          </p:cNvPr>
          <p:cNvPicPr>
            <a:picLocks noChangeAspect="1"/>
          </p:cNvPicPr>
          <p:nvPr/>
        </p:nvPicPr>
        <p:blipFill>
          <a:blip r:embed="rId2"/>
          <a:stretch>
            <a:fillRect/>
          </a:stretch>
        </p:blipFill>
        <p:spPr>
          <a:xfrm>
            <a:off x="3155950" y="220488"/>
            <a:ext cx="6483350" cy="6417024"/>
          </a:xfrm>
          <a:prstGeom prst="rect">
            <a:avLst/>
          </a:prstGeom>
        </p:spPr>
      </p:pic>
    </p:spTree>
    <p:extLst>
      <p:ext uri="{BB962C8B-B14F-4D97-AF65-F5344CB8AC3E}">
        <p14:creationId xmlns:p14="http://schemas.microsoft.com/office/powerpoint/2010/main" val="3563187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57533-AFD5-B4F8-4830-FD24781D21F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C2EC89F-6EC6-80D0-7C8B-D1EFD4576CDF}"/>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FD82C48F-F6C6-09F6-F9C6-6707FBE2F887}"/>
              </a:ext>
            </a:extLst>
          </p:cNvPr>
          <p:cNvPicPr>
            <a:picLocks noChangeAspect="1"/>
          </p:cNvPicPr>
          <p:nvPr/>
        </p:nvPicPr>
        <p:blipFill>
          <a:blip r:embed="rId2"/>
          <a:stretch>
            <a:fillRect/>
          </a:stretch>
        </p:blipFill>
        <p:spPr>
          <a:xfrm>
            <a:off x="1689099" y="0"/>
            <a:ext cx="8888901" cy="6629400"/>
          </a:xfrm>
          <a:prstGeom prst="rect">
            <a:avLst/>
          </a:prstGeom>
        </p:spPr>
      </p:pic>
    </p:spTree>
    <p:extLst>
      <p:ext uri="{BB962C8B-B14F-4D97-AF65-F5344CB8AC3E}">
        <p14:creationId xmlns:p14="http://schemas.microsoft.com/office/powerpoint/2010/main" val="2584414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47815-1F64-1E2B-B03F-4CA746E62B70}"/>
              </a:ext>
            </a:extLst>
          </p:cNvPr>
          <p:cNvSpPr>
            <a:spLocks noGrp="1"/>
          </p:cNvSpPr>
          <p:nvPr>
            <p:ph type="title"/>
          </p:nvPr>
        </p:nvSpPr>
        <p:spPr/>
        <p:txBody>
          <a:bodyPr/>
          <a:lstStyle/>
          <a:p>
            <a:r>
              <a:rPr lang="en-US" dirty="0"/>
              <a:t>Pros of Multimedia Generation </a:t>
            </a:r>
          </a:p>
        </p:txBody>
      </p:sp>
      <p:sp>
        <p:nvSpPr>
          <p:cNvPr id="3" name="Content Placeholder 2">
            <a:extLst>
              <a:ext uri="{FF2B5EF4-FFF2-40B4-BE49-F238E27FC236}">
                <a16:creationId xmlns:a16="http://schemas.microsoft.com/office/drawing/2014/main" id="{6BBFFB50-85F4-555B-3BA3-C185A734E7CF}"/>
              </a:ext>
            </a:extLst>
          </p:cNvPr>
          <p:cNvSpPr>
            <a:spLocks noGrp="1"/>
          </p:cNvSpPr>
          <p:nvPr>
            <p:ph idx="1"/>
          </p:nvPr>
        </p:nvSpPr>
        <p:spPr>
          <a:xfrm>
            <a:off x="838200" y="1825625"/>
            <a:ext cx="5829300" cy="4351338"/>
          </a:xfrm>
        </p:spPr>
        <p:txBody>
          <a:bodyPr/>
          <a:lstStyle/>
          <a:p>
            <a:r>
              <a:rPr lang="en-US" dirty="0"/>
              <a:t>Easy access to generating art</a:t>
            </a:r>
          </a:p>
          <a:p>
            <a:r>
              <a:rPr lang="en-US" dirty="0"/>
              <a:t>Help with design process (e.g., prototyping)</a:t>
            </a:r>
          </a:p>
          <a:p>
            <a:r>
              <a:rPr lang="en-US" dirty="0"/>
              <a:t>Can fix photos</a:t>
            </a:r>
          </a:p>
          <a:p>
            <a:r>
              <a:rPr lang="en-US" dirty="0"/>
              <a:t>Entertainment</a:t>
            </a:r>
          </a:p>
        </p:txBody>
      </p:sp>
      <p:pic>
        <p:nvPicPr>
          <p:cNvPr id="7170" name="Picture 2" descr="GPT Image 1">
            <a:extLst>
              <a:ext uri="{FF2B5EF4-FFF2-40B4-BE49-F238E27FC236}">
                <a16:creationId xmlns:a16="http://schemas.microsoft.com/office/drawing/2014/main" id="{FADB940C-AD1C-3E34-BD08-246F0B84B6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8949" y="1523999"/>
            <a:ext cx="4968875" cy="496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86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C0564-0ACC-18C6-1BDA-5DE749AC897B}"/>
              </a:ext>
            </a:extLst>
          </p:cNvPr>
          <p:cNvSpPr>
            <a:spLocks noGrp="1"/>
          </p:cNvSpPr>
          <p:nvPr>
            <p:ph type="title"/>
          </p:nvPr>
        </p:nvSpPr>
        <p:spPr/>
        <p:txBody>
          <a:bodyPr/>
          <a:lstStyle/>
          <a:p>
            <a:r>
              <a:rPr lang="en-US" dirty="0"/>
              <a:t>Cons of Multimedia Generation</a:t>
            </a:r>
          </a:p>
        </p:txBody>
      </p:sp>
      <p:sp>
        <p:nvSpPr>
          <p:cNvPr id="3" name="Content Placeholder 2">
            <a:extLst>
              <a:ext uri="{FF2B5EF4-FFF2-40B4-BE49-F238E27FC236}">
                <a16:creationId xmlns:a16="http://schemas.microsoft.com/office/drawing/2014/main" id="{6C0AE0B3-6F83-E5CC-DB3B-F0E78808C874}"/>
              </a:ext>
            </a:extLst>
          </p:cNvPr>
          <p:cNvSpPr>
            <a:spLocks noGrp="1"/>
          </p:cNvSpPr>
          <p:nvPr>
            <p:ph idx="1"/>
          </p:nvPr>
        </p:nvSpPr>
        <p:spPr/>
        <p:txBody>
          <a:bodyPr/>
          <a:lstStyle/>
          <a:p>
            <a:r>
              <a:rPr lang="en-US" dirty="0"/>
              <a:t>IP theft</a:t>
            </a:r>
          </a:p>
          <a:p>
            <a:r>
              <a:rPr lang="en-US" dirty="0"/>
              <a:t>Proliferation of rubbish content</a:t>
            </a:r>
          </a:p>
          <a:p>
            <a:r>
              <a:rPr lang="en-US" dirty="0"/>
              <a:t>Environmental costs</a:t>
            </a:r>
          </a:p>
          <a:p>
            <a:r>
              <a:rPr lang="en-US" dirty="0"/>
              <a:t>Destroys artist jobs</a:t>
            </a:r>
          </a:p>
          <a:p>
            <a:r>
              <a:rPr lang="en-US" dirty="0"/>
              <a:t>What is real???</a:t>
            </a:r>
          </a:p>
          <a:p>
            <a:endParaRPr lang="en-US" dirty="0"/>
          </a:p>
        </p:txBody>
      </p:sp>
      <p:pic>
        <p:nvPicPr>
          <p:cNvPr id="2050" name="Picture 2" descr="GPT Image 1">
            <a:extLst>
              <a:ext uri="{FF2B5EF4-FFF2-40B4-BE49-F238E27FC236}">
                <a16:creationId xmlns:a16="http://schemas.microsoft.com/office/drawing/2014/main" id="{9D21AB1F-D81B-52AE-CE09-DE678144918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1825625"/>
            <a:ext cx="4019550"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66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A18C1-4813-0651-9735-05A57042CE32}"/>
              </a:ext>
            </a:extLst>
          </p:cNvPr>
          <p:cNvSpPr>
            <a:spLocks noGrp="1"/>
          </p:cNvSpPr>
          <p:nvPr>
            <p:ph type="title"/>
          </p:nvPr>
        </p:nvSpPr>
        <p:spPr/>
        <p:txBody>
          <a:bodyPr/>
          <a:lstStyle/>
          <a:p>
            <a:r>
              <a:rPr lang="en-US"/>
              <a:t>Is this picture real?</a:t>
            </a:r>
            <a:endParaRPr lang="en-US" dirty="0"/>
          </a:p>
        </p:txBody>
      </p:sp>
      <p:sp>
        <p:nvSpPr>
          <p:cNvPr id="3" name="Content Placeholder 2">
            <a:extLst>
              <a:ext uri="{FF2B5EF4-FFF2-40B4-BE49-F238E27FC236}">
                <a16:creationId xmlns:a16="http://schemas.microsoft.com/office/drawing/2014/main" id="{66E2C320-FC22-18A5-38D1-7921A0ED8B36}"/>
              </a:ext>
            </a:extLst>
          </p:cNvPr>
          <p:cNvSpPr>
            <a:spLocks noGrp="1"/>
          </p:cNvSpPr>
          <p:nvPr>
            <p:ph idx="1"/>
          </p:nvPr>
        </p:nvSpPr>
        <p:spPr>
          <a:xfrm>
            <a:off x="838200" y="1825625"/>
            <a:ext cx="4286250" cy="4351338"/>
          </a:xfrm>
        </p:spPr>
        <p:txBody>
          <a:bodyPr/>
          <a:lstStyle/>
          <a:p>
            <a:r>
              <a:rPr lang="en-US" sz="1800" b="0" i="0" dirty="0">
                <a:solidFill>
                  <a:srgbClr val="000000"/>
                </a:solidFill>
                <a:effectLst/>
                <a:latin typeface="Aptos" panose="020B0004020202020204" pitchFamily="34" charset="0"/>
              </a:rPr>
              <a:t>Look out for weird fingers. </a:t>
            </a:r>
          </a:p>
          <a:p>
            <a:r>
              <a:rPr lang="en-US" sz="1800" b="0" i="0" dirty="0">
                <a:solidFill>
                  <a:srgbClr val="000000"/>
                </a:solidFill>
                <a:effectLst/>
                <a:latin typeface="Aptos" panose="020B0004020202020204" pitchFamily="34" charset="0"/>
              </a:rPr>
              <a:t>Some window weirdness. </a:t>
            </a:r>
          </a:p>
          <a:p>
            <a:r>
              <a:rPr lang="en-US" sz="1800" b="0" i="0" dirty="0">
                <a:solidFill>
                  <a:srgbClr val="000000"/>
                </a:solidFill>
                <a:effectLst/>
                <a:latin typeface="Aptos" panose="020B0004020202020204" pitchFamily="34" charset="0"/>
              </a:rPr>
              <a:t>Also, paintbrush is backwards (inconclusive by itself). </a:t>
            </a:r>
          </a:p>
          <a:p>
            <a:pPr lvl="1"/>
            <a:r>
              <a:rPr lang="en-US" sz="1400" b="0" i="0" dirty="0">
                <a:solidFill>
                  <a:srgbClr val="000000"/>
                </a:solidFill>
                <a:effectLst/>
                <a:latin typeface="Aptos" panose="020B0004020202020204" pitchFamily="34" charset="0"/>
              </a:rPr>
              <a:t>Same with the palette – doesn't match the artwork, but not conclusive. </a:t>
            </a:r>
            <a:endParaRPr lang="en-US" dirty="0"/>
          </a:p>
        </p:txBody>
      </p:sp>
      <p:pic>
        <p:nvPicPr>
          <p:cNvPr id="8194" name="Picture 2">
            <a:extLst>
              <a:ext uri="{FF2B5EF4-FFF2-40B4-BE49-F238E27FC236}">
                <a16:creationId xmlns:a16="http://schemas.microsoft.com/office/drawing/2014/main" id="{0709AFC6-BF17-D1DB-46F0-7DCF21759A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83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20374-BBE5-83A3-1C2E-5FDD682AFF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4FDB5F-8858-585A-9A92-46AEE7FB3C5B}"/>
              </a:ext>
            </a:extLst>
          </p:cNvPr>
          <p:cNvSpPr>
            <a:spLocks noGrp="1"/>
          </p:cNvSpPr>
          <p:nvPr>
            <p:ph type="title"/>
          </p:nvPr>
        </p:nvSpPr>
        <p:spPr/>
        <p:txBody>
          <a:bodyPr/>
          <a:lstStyle/>
          <a:p>
            <a:r>
              <a:rPr lang="en-US"/>
              <a:t>Is this picture real?</a:t>
            </a:r>
            <a:endParaRPr lang="en-US" dirty="0"/>
          </a:p>
        </p:txBody>
      </p:sp>
      <p:sp>
        <p:nvSpPr>
          <p:cNvPr id="3" name="Content Placeholder 2">
            <a:extLst>
              <a:ext uri="{FF2B5EF4-FFF2-40B4-BE49-F238E27FC236}">
                <a16:creationId xmlns:a16="http://schemas.microsoft.com/office/drawing/2014/main" id="{6A493747-CE88-A194-0504-906B8C2D5D4F}"/>
              </a:ext>
            </a:extLst>
          </p:cNvPr>
          <p:cNvSpPr>
            <a:spLocks noGrp="1"/>
          </p:cNvSpPr>
          <p:nvPr>
            <p:ph idx="1"/>
          </p:nvPr>
        </p:nvSpPr>
        <p:spPr>
          <a:xfrm>
            <a:off x="838200" y="1825625"/>
            <a:ext cx="5257800" cy="4351338"/>
          </a:xfrm>
        </p:spPr>
        <p:txBody>
          <a:bodyPr>
            <a:normAutofit/>
          </a:bodyPr>
          <a:lstStyle/>
          <a:p>
            <a:r>
              <a:rPr lang="en-US" sz="4000" b="0" i="0" dirty="0">
                <a:solidFill>
                  <a:srgbClr val="000000"/>
                </a:solidFill>
                <a:effectLst/>
                <a:latin typeface="Aptos" panose="020B0004020202020204" pitchFamily="34" charset="0"/>
              </a:rPr>
              <a:t>No… but very hard (impossible?) to tell…</a:t>
            </a:r>
            <a:endParaRPr lang="en-US" sz="5400" dirty="0"/>
          </a:p>
        </p:txBody>
      </p:sp>
      <p:pic>
        <p:nvPicPr>
          <p:cNvPr id="10242" name="Picture 2">
            <a:extLst>
              <a:ext uri="{FF2B5EF4-FFF2-40B4-BE49-F238E27FC236}">
                <a16:creationId xmlns:a16="http://schemas.microsoft.com/office/drawing/2014/main" id="{BD54A98B-4135-91A3-7986-DB636F5D27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0187" y="0"/>
            <a:ext cx="43418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07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855AB-5D77-009F-AA2F-CCDB4D0C8E9C}"/>
              </a:ext>
            </a:extLst>
          </p:cNvPr>
          <p:cNvSpPr>
            <a:spLocks noGrp="1"/>
          </p:cNvSpPr>
          <p:nvPr>
            <p:ph type="title"/>
          </p:nvPr>
        </p:nvSpPr>
        <p:spPr/>
        <p:txBody>
          <a:bodyPr/>
          <a:lstStyle/>
          <a:p>
            <a:r>
              <a:rPr lang="en-US" dirty="0"/>
              <a:t>Image Gallery</a:t>
            </a:r>
          </a:p>
        </p:txBody>
      </p:sp>
      <p:sp>
        <p:nvSpPr>
          <p:cNvPr id="3" name="Content Placeholder 2">
            <a:extLst>
              <a:ext uri="{FF2B5EF4-FFF2-40B4-BE49-F238E27FC236}">
                <a16:creationId xmlns:a16="http://schemas.microsoft.com/office/drawing/2014/main" id="{21F7E19A-5A4C-BD67-D42A-8D0A48FAF002}"/>
              </a:ext>
            </a:extLst>
          </p:cNvPr>
          <p:cNvSpPr>
            <a:spLocks noGrp="1"/>
          </p:cNvSpPr>
          <p:nvPr>
            <p:ph idx="1"/>
          </p:nvPr>
        </p:nvSpPr>
        <p:spPr/>
        <p:txBody>
          <a:bodyPr/>
          <a:lstStyle/>
          <a:p>
            <a:r>
              <a:rPr lang="en-US" dirty="0"/>
              <a:t>If you know the words, you can create the visuals</a:t>
            </a:r>
          </a:p>
          <a:p>
            <a:r>
              <a:rPr lang="en-US" dirty="0">
                <a:hlinkClick r:id="rId2"/>
              </a:rPr>
              <a:t>https://www.midjourney.com/explore?tab=top_month</a:t>
            </a:r>
            <a:r>
              <a:rPr lang="en-US" dirty="0"/>
              <a:t> </a:t>
            </a:r>
          </a:p>
        </p:txBody>
      </p:sp>
    </p:spTree>
    <p:extLst>
      <p:ext uri="{BB962C8B-B14F-4D97-AF65-F5344CB8AC3E}">
        <p14:creationId xmlns:p14="http://schemas.microsoft.com/office/powerpoint/2010/main" val="123395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900B-B017-0E98-D224-A7DFAEA77F8D}"/>
              </a:ext>
            </a:extLst>
          </p:cNvPr>
          <p:cNvSpPr>
            <a:spLocks noGrp="1"/>
          </p:cNvSpPr>
          <p:nvPr>
            <p:ph type="title"/>
          </p:nvPr>
        </p:nvSpPr>
        <p:spPr/>
        <p:txBody>
          <a:bodyPr/>
          <a:lstStyle/>
          <a:p>
            <a:r>
              <a:rPr lang="en-US" dirty="0"/>
              <a:t>Videos can also be generated using AI</a:t>
            </a:r>
          </a:p>
        </p:txBody>
      </p:sp>
      <p:sp>
        <p:nvSpPr>
          <p:cNvPr id="3" name="Content Placeholder 2">
            <a:extLst>
              <a:ext uri="{FF2B5EF4-FFF2-40B4-BE49-F238E27FC236}">
                <a16:creationId xmlns:a16="http://schemas.microsoft.com/office/drawing/2014/main" id="{DF178DFE-5F3A-3679-D371-647B39DEC691}"/>
              </a:ext>
            </a:extLst>
          </p:cNvPr>
          <p:cNvSpPr>
            <a:spLocks noGrp="1"/>
          </p:cNvSpPr>
          <p:nvPr>
            <p:ph idx="1"/>
          </p:nvPr>
        </p:nvSpPr>
        <p:spPr/>
        <p:txBody>
          <a:bodyPr>
            <a:normAutofit/>
          </a:bodyPr>
          <a:lstStyle/>
          <a:p>
            <a:r>
              <a:rPr lang="en-US" sz="3600" b="0" i="0" u="sng" strike="noStrike" dirty="0">
                <a:solidFill>
                  <a:srgbClr val="467886"/>
                </a:solidFill>
                <a:effectLst/>
                <a:latin typeface="Aptos" panose="020B0004020202020204" pitchFamily="34" charset="0"/>
                <a:hlinkClick r:id="rId2"/>
              </a:rPr>
              <a:t>https://www.which.co.uk/news/article/quiz-could-you-spot-a-deepfake-a5Bk99o6oaPW</a:t>
            </a:r>
            <a:endParaRPr lang="en-US" sz="4800" dirty="0"/>
          </a:p>
        </p:txBody>
      </p:sp>
    </p:spTree>
    <p:extLst>
      <p:ext uri="{BB962C8B-B14F-4D97-AF65-F5344CB8AC3E}">
        <p14:creationId xmlns:p14="http://schemas.microsoft.com/office/powerpoint/2010/main" val="296045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ADDF4-D1EB-373F-9FF1-58526743CC53}"/>
              </a:ext>
            </a:extLst>
          </p:cNvPr>
          <p:cNvSpPr>
            <a:spLocks noGrp="1"/>
          </p:cNvSpPr>
          <p:nvPr>
            <p:ph type="title"/>
          </p:nvPr>
        </p:nvSpPr>
        <p:spPr/>
        <p:txBody>
          <a:bodyPr/>
          <a:lstStyle/>
          <a:p>
            <a:r>
              <a:rPr lang="en-US" dirty="0"/>
              <a:t>Security risks of Multimodal AI</a:t>
            </a:r>
          </a:p>
        </p:txBody>
      </p:sp>
      <p:sp>
        <p:nvSpPr>
          <p:cNvPr id="3" name="Content Placeholder 2">
            <a:extLst>
              <a:ext uri="{FF2B5EF4-FFF2-40B4-BE49-F238E27FC236}">
                <a16:creationId xmlns:a16="http://schemas.microsoft.com/office/drawing/2014/main" id="{675F1305-9783-87C9-0425-7EC4124ED073}"/>
              </a:ext>
            </a:extLst>
          </p:cNvPr>
          <p:cNvSpPr>
            <a:spLocks noGrp="1"/>
          </p:cNvSpPr>
          <p:nvPr>
            <p:ph idx="1"/>
          </p:nvPr>
        </p:nvSpPr>
        <p:spPr>
          <a:xfrm>
            <a:off x="838201" y="1825625"/>
            <a:ext cx="5257800" cy="4351338"/>
          </a:xfrm>
        </p:spPr>
        <p:txBody>
          <a:bodyPr>
            <a:normAutofit fontScale="92500" lnSpcReduction="20000"/>
          </a:bodyPr>
          <a:lstStyle/>
          <a:p>
            <a:r>
              <a:rPr lang="en-US" dirty="0"/>
              <a:t>Can help scammers be more convincing</a:t>
            </a:r>
          </a:p>
          <a:p>
            <a:pPr lvl="1"/>
            <a:r>
              <a:rPr lang="en-US" dirty="0"/>
              <a:t>Romance scams (pictures/videos)</a:t>
            </a:r>
          </a:p>
          <a:p>
            <a:pPr lvl="1"/>
            <a:r>
              <a:rPr lang="en-US" dirty="0"/>
              <a:t>Fake products (pictures)</a:t>
            </a:r>
          </a:p>
          <a:p>
            <a:pPr lvl="1"/>
            <a:r>
              <a:rPr lang="en-US" dirty="0"/>
              <a:t>Voice cloning for phone calls</a:t>
            </a:r>
          </a:p>
          <a:p>
            <a:pPr lvl="1"/>
            <a:r>
              <a:rPr lang="en-US" dirty="0"/>
              <a:t>Celebrity endorsements</a:t>
            </a:r>
          </a:p>
          <a:p>
            <a:endParaRPr lang="en-US" dirty="0"/>
          </a:p>
          <a:p>
            <a:r>
              <a:rPr lang="en-US" dirty="0"/>
              <a:t>But also:</a:t>
            </a:r>
          </a:p>
          <a:p>
            <a:pPr lvl="1"/>
            <a:r>
              <a:rPr lang="en-US" dirty="0"/>
              <a:t>Can provide information and help (as models become more accurate)</a:t>
            </a:r>
          </a:p>
          <a:p>
            <a:pPr lvl="1"/>
            <a:r>
              <a:rPr lang="en-US" dirty="0"/>
              <a:t>Can help identify phishing messages</a:t>
            </a:r>
          </a:p>
          <a:p>
            <a:pPr lvl="1"/>
            <a:r>
              <a:rPr lang="en-US" dirty="0"/>
              <a:t>Can bait scammers (and bots)</a:t>
            </a:r>
          </a:p>
        </p:txBody>
      </p:sp>
      <p:pic>
        <p:nvPicPr>
          <p:cNvPr id="1026" name="Picture 2" descr="How to Spot AI-Generated Scam Products">
            <a:extLst>
              <a:ext uri="{FF2B5EF4-FFF2-40B4-BE49-F238E27FC236}">
                <a16:creationId xmlns:a16="http://schemas.microsoft.com/office/drawing/2014/main" id="{C411ED06-1728-A773-58B1-F5F5ED3FC2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6614" y="1589103"/>
            <a:ext cx="5454492" cy="30681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B126ED9-2EAC-00FE-EC61-D8387F81F8B5}"/>
              </a:ext>
            </a:extLst>
          </p:cNvPr>
          <p:cNvPicPr>
            <a:picLocks noChangeAspect="1"/>
          </p:cNvPicPr>
          <p:nvPr/>
        </p:nvPicPr>
        <p:blipFill>
          <a:blip r:embed="rId3"/>
          <a:stretch>
            <a:fillRect/>
          </a:stretch>
        </p:blipFill>
        <p:spPr>
          <a:xfrm>
            <a:off x="6196614" y="5031076"/>
            <a:ext cx="5645440" cy="1358970"/>
          </a:xfrm>
          <a:prstGeom prst="rect">
            <a:avLst/>
          </a:prstGeom>
        </p:spPr>
      </p:pic>
    </p:spTree>
    <p:extLst>
      <p:ext uri="{BB962C8B-B14F-4D97-AF65-F5344CB8AC3E}">
        <p14:creationId xmlns:p14="http://schemas.microsoft.com/office/powerpoint/2010/main" val="1881372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A6547-8F17-CE98-2B13-751C3CF6C18A}"/>
              </a:ext>
            </a:extLst>
          </p:cNvPr>
          <p:cNvSpPr>
            <a:spLocks noGrp="1"/>
          </p:cNvSpPr>
          <p:nvPr>
            <p:ph type="title"/>
          </p:nvPr>
        </p:nvSpPr>
        <p:spPr>
          <a:xfrm>
            <a:off x="572493" y="238539"/>
            <a:ext cx="11018520" cy="1434415"/>
          </a:xfrm>
        </p:spPr>
        <p:txBody>
          <a:bodyPr anchor="b">
            <a:normAutofit/>
          </a:bodyPr>
          <a:lstStyle/>
          <a:p>
            <a:r>
              <a:rPr lang="en-US" sz="5400"/>
              <a:t>What is Generative AI?</a:t>
            </a:r>
          </a:p>
        </p:txBody>
      </p:sp>
      <p:sp>
        <p:nvSpPr>
          <p:cNvPr id="3" name="Content Placeholder 2">
            <a:extLst>
              <a:ext uri="{FF2B5EF4-FFF2-40B4-BE49-F238E27FC236}">
                <a16:creationId xmlns:a16="http://schemas.microsoft.com/office/drawing/2014/main" id="{B6A55343-5EE4-7B61-17AC-BBBECFE1F6B9}"/>
              </a:ext>
            </a:extLst>
          </p:cNvPr>
          <p:cNvSpPr>
            <a:spLocks noGrp="1"/>
          </p:cNvSpPr>
          <p:nvPr>
            <p:ph idx="1"/>
          </p:nvPr>
        </p:nvSpPr>
        <p:spPr>
          <a:xfrm>
            <a:off x="572493" y="2071316"/>
            <a:ext cx="6713552" cy="4119172"/>
          </a:xfrm>
        </p:spPr>
        <p:txBody>
          <a:bodyPr anchor="t">
            <a:normAutofit/>
          </a:bodyPr>
          <a:lstStyle/>
          <a:p>
            <a:r>
              <a:rPr lang="en-US" sz="2200"/>
              <a:t>A type of computer program that creates content [based on patterns that it has learned]</a:t>
            </a:r>
          </a:p>
          <a:p>
            <a:pPr lvl="1"/>
            <a:r>
              <a:rPr lang="en-US" sz="2200"/>
              <a:t>Text, images, videos, audio</a:t>
            </a:r>
          </a:p>
          <a:p>
            <a:pPr lvl="1"/>
            <a:r>
              <a:rPr lang="en-US" sz="2200"/>
              <a:t>Examples:</a:t>
            </a:r>
          </a:p>
          <a:p>
            <a:pPr lvl="2"/>
            <a:r>
              <a:rPr lang="en-US" sz="2200"/>
              <a:t>Answer questions, rewriting text (more formal, friendly), summarising text, translating text, designing greeting cards, writing stories, creating itineraries, fixing pictures, recommender systems etc.</a:t>
            </a:r>
          </a:p>
          <a:p>
            <a:r>
              <a:rPr lang="en-US" sz="2200"/>
              <a:t>Think of it as a smart assistant that “learns” from many examples, and then mixes that knowledge to produce something new</a:t>
            </a:r>
          </a:p>
          <a:p>
            <a:pPr marL="0" indent="0">
              <a:buNone/>
            </a:pPr>
            <a:endParaRPr lang="en-US" sz="2200"/>
          </a:p>
        </p:txBody>
      </p:sp>
      <p:pic>
        <p:nvPicPr>
          <p:cNvPr id="5122" name="Picture 2" descr="GPT Image 1">
            <a:extLst>
              <a:ext uri="{FF2B5EF4-FFF2-40B4-BE49-F238E27FC236}">
                <a16:creationId xmlns:a16="http://schemas.microsoft.com/office/drawing/2014/main" id="{02827322-57DE-DCDE-5898-C38471CD957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3795" r="-3" b="-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479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A7E5E-E32E-81BE-568B-A97142BEC756}"/>
              </a:ext>
            </a:extLst>
          </p:cNvPr>
          <p:cNvSpPr>
            <a:spLocks noGrp="1"/>
          </p:cNvSpPr>
          <p:nvPr>
            <p:ph type="title"/>
          </p:nvPr>
        </p:nvSpPr>
        <p:spPr/>
        <p:txBody>
          <a:bodyPr/>
          <a:lstStyle/>
          <a:p>
            <a:r>
              <a:rPr lang="en-US" dirty="0"/>
              <a:t>Privacy Risks of Generative AI</a:t>
            </a:r>
          </a:p>
        </p:txBody>
      </p:sp>
      <p:sp>
        <p:nvSpPr>
          <p:cNvPr id="3" name="Content Placeholder 2">
            <a:extLst>
              <a:ext uri="{FF2B5EF4-FFF2-40B4-BE49-F238E27FC236}">
                <a16:creationId xmlns:a16="http://schemas.microsoft.com/office/drawing/2014/main" id="{AF722440-BEDA-645F-B656-8FBE7596BF73}"/>
              </a:ext>
            </a:extLst>
          </p:cNvPr>
          <p:cNvSpPr>
            <a:spLocks noGrp="1"/>
          </p:cNvSpPr>
          <p:nvPr>
            <p:ph idx="1"/>
          </p:nvPr>
        </p:nvSpPr>
        <p:spPr/>
        <p:txBody>
          <a:bodyPr>
            <a:normAutofit lnSpcReduction="10000"/>
          </a:bodyPr>
          <a:lstStyle/>
          <a:p>
            <a:r>
              <a:rPr lang="en-US" b="1" dirty="0"/>
              <a:t>Training</a:t>
            </a:r>
            <a:r>
              <a:rPr lang="en-US" dirty="0"/>
              <a:t>: Many AI systems will log user interactions to improve the models (”training”). </a:t>
            </a:r>
          </a:p>
          <a:p>
            <a:pPr lvl="1"/>
            <a:r>
              <a:rPr lang="en-US" dirty="0"/>
              <a:t>Any personal or sensitive information could be stored and accessed by third parties, or used to generate content for other people</a:t>
            </a:r>
          </a:p>
          <a:p>
            <a:endParaRPr lang="en-US" dirty="0"/>
          </a:p>
          <a:p>
            <a:r>
              <a:rPr lang="en-US" b="1" dirty="0"/>
              <a:t>Prompt Injections</a:t>
            </a:r>
            <a:r>
              <a:rPr lang="en-US" dirty="0"/>
              <a:t>: It is possible to reveal sensitive data that has been learned by the AI if you craft queries carefully (hack it)</a:t>
            </a:r>
          </a:p>
          <a:p>
            <a:endParaRPr lang="en-US" dirty="0"/>
          </a:p>
          <a:p>
            <a:r>
              <a:rPr lang="en-US" b="1" dirty="0"/>
              <a:t>Breaches</a:t>
            </a:r>
            <a:r>
              <a:rPr lang="en-US" dirty="0"/>
              <a:t>: It may be possible for personal/sensitive data that has been inputted to be identified if the Generative AI provider suffers a data breach</a:t>
            </a:r>
          </a:p>
        </p:txBody>
      </p:sp>
    </p:spTree>
    <p:extLst>
      <p:ext uri="{BB962C8B-B14F-4D97-AF65-F5344CB8AC3E}">
        <p14:creationId xmlns:p14="http://schemas.microsoft.com/office/powerpoint/2010/main" val="4011472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8062B-B759-392A-AEE3-65DEF0268C8E}"/>
              </a:ext>
            </a:extLst>
          </p:cNvPr>
          <p:cNvSpPr>
            <a:spLocks noGrp="1"/>
          </p:cNvSpPr>
          <p:nvPr>
            <p:ph type="title"/>
          </p:nvPr>
        </p:nvSpPr>
        <p:spPr/>
        <p:txBody>
          <a:bodyPr/>
          <a:lstStyle/>
          <a:p>
            <a:r>
              <a:rPr lang="en-GB" dirty="0"/>
              <a:t>Key Takeaways</a:t>
            </a:r>
          </a:p>
        </p:txBody>
      </p:sp>
      <p:sp>
        <p:nvSpPr>
          <p:cNvPr id="3" name="Content Placeholder 2">
            <a:extLst>
              <a:ext uri="{FF2B5EF4-FFF2-40B4-BE49-F238E27FC236}">
                <a16:creationId xmlns:a16="http://schemas.microsoft.com/office/drawing/2014/main" id="{FC94EA80-6893-3B3E-5E1D-FD756FF30001}"/>
              </a:ext>
            </a:extLst>
          </p:cNvPr>
          <p:cNvSpPr>
            <a:spLocks noGrp="1"/>
          </p:cNvSpPr>
          <p:nvPr>
            <p:ph idx="1"/>
          </p:nvPr>
        </p:nvSpPr>
        <p:spPr/>
        <p:txBody>
          <a:bodyPr>
            <a:normAutofit fontScale="92500"/>
          </a:bodyPr>
          <a:lstStyle/>
          <a:p>
            <a:r>
              <a:rPr lang="en-GB" dirty="0"/>
              <a:t>Generative AI has become much more powerful in the last few years</a:t>
            </a:r>
          </a:p>
          <a:p>
            <a:r>
              <a:rPr lang="en-GB" dirty="0"/>
              <a:t>It is </a:t>
            </a:r>
            <a:r>
              <a:rPr lang="en-GB" b="1" dirty="0"/>
              <a:t>very useful </a:t>
            </a:r>
            <a:r>
              <a:rPr lang="en-GB" dirty="0"/>
              <a:t>for all kinds of things, but has </a:t>
            </a:r>
            <a:r>
              <a:rPr lang="en-GB" b="1" dirty="0"/>
              <a:t>personal, environmental and societal costs</a:t>
            </a:r>
            <a:r>
              <a:rPr lang="en-GB" dirty="0"/>
              <a:t> that are still emerging</a:t>
            </a:r>
          </a:p>
          <a:p>
            <a:r>
              <a:rPr lang="en-GB" dirty="0"/>
              <a:t>It is a good idea to try using it, at least so that you can recognise it and be aware of current capabilities</a:t>
            </a:r>
          </a:p>
          <a:p>
            <a:pPr lvl="1"/>
            <a:r>
              <a:rPr lang="en-GB" dirty="0"/>
              <a:t>Remember that images and videos on the internet are now very easily faked</a:t>
            </a:r>
          </a:p>
          <a:p>
            <a:r>
              <a:rPr lang="en-GB" dirty="0"/>
              <a:t>But</a:t>
            </a:r>
          </a:p>
          <a:p>
            <a:pPr lvl="1"/>
            <a:r>
              <a:rPr lang="en-GB" dirty="0"/>
              <a:t>Beware of “hallucinations” (made up information)</a:t>
            </a:r>
          </a:p>
          <a:p>
            <a:pPr lvl="1"/>
            <a:r>
              <a:rPr lang="en-GB" dirty="0"/>
              <a:t>Don’t become dependent</a:t>
            </a:r>
          </a:p>
          <a:p>
            <a:pPr lvl="1"/>
            <a:r>
              <a:rPr lang="en-GB" dirty="0"/>
              <a:t>Remember the environmental cost</a:t>
            </a:r>
          </a:p>
        </p:txBody>
      </p:sp>
    </p:spTree>
    <p:extLst>
      <p:ext uri="{BB962C8B-B14F-4D97-AF65-F5344CB8AC3E}">
        <p14:creationId xmlns:p14="http://schemas.microsoft.com/office/powerpoint/2010/main" val="234597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2F4FB-C86B-437A-02AF-637DB24707C9}"/>
              </a:ext>
            </a:extLst>
          </p:cNvPr>
          <p:cNvSpPr>
            <a:spLocks noGrp="1"/>
          </p:cNvSpPr>
          <p:nvPr>
            <p:ph type="title"/>
          </p:nvPr>
        </p:nvSpPr>
        <p:spPr/>
        <p:txBody>
          <a:bodyPr/>
          <a:lstStyle/>
          <a:p>
            <a:r>
              <a:rPr lang="en-US" dirty="0"/>
              <a:t>Generative AI providers</a:t>
            </a:r>
          </a:p>
        </p:txBody>
      </p:sp>
      <p:sp>
        <p:nvSpPr>
          <p:cNvPr id="3" name="Content Placeholder 2">
            <a:extLst>
              <a:ext uri="{FF2B5EF4-FFF2-40B4-BE49-F238E27FC236}">
                <a16:creationId xmlns:a16="http://schemas.microsoft.com/office/drawing/2014/main" id="{18177C8E-A7CE-8E7A-2423-1CD7C89A688D}"/>
              </a:ext>
            </a:extLst>
          </p:cNvPr>
          <p:cNvSpPr>
            <a:spLocks noGrp="1"/>
          </p:cNvSpPr>
          <p:nvPr>
            <p:ph idx="1"/>
          </p:nvPr>
        </p:nvSpPr>
        <p:spPr/>
        <p:txBody>
          <a:bodyPr/>
          <a:lstStyle/>
          <a:p>
            <a:r>
              <a:rPr lang="en-US" dirty="0"/>
              <a:t>OpenAI (ChatGPT)</a:t>
            </a:r>
          </a:p>
          <a:p>
            <a:r>
              <a:rPr lang="en-US" dirty="0"/>
              <a:t>Google (Gemini)</a:t>
            </a:r>
          </a:p>
          <a:p>
            <a:r>
              <a:rPr lang="en-US" dirty="0"/>
              <a:t>Anthropic (Claude)</a:t>
            </a:r>
          </a:p>
          <a:p>
            <a:r>
              <a:rPr lang="en-US" dirty="0"/>
              <a:t>Mistral (Le Chat)</a:t>
            </a:r>
          </a:p>
          <a:p>
            <a:r>
              <a:rPr lang="en-US" dirty="0"/>
              <a:t>Meta (Meta AI)</a:t>
            </a:r>
          </a:p>
          <a:p>
            <a:r>
              <a:rPr lang="en-US" dirty="0"/>
              <a:t>Grok (X/Twitter)</a:t>
            </a:r>
          </a:p>
          <a:p>
            <a:endParaRPr lang="en-US" dirty="0"/>
          </a:p>
        </p:txBody>
      </p:sp>
      <p:sp>
        <p:nvSpPr>
          <p:cNvPr id="4" name="TextBox 3">
            <a:extLst>
              <a:ext uri="{FF2B5EF4-FFF2-40B4-BE49-F238E27FC236}">
                <a16:creationId xmlns:a16="http://schemas.microsoft.com/office/drawing/2014/main" id="{6AA249D6-A76C-F666-91B0-BC7B1898671B}"/>
              </a:ext>
            </a:extLst>
          </p:cNvPr>
          <p:cNvSpPr txBox="1"/>
          <p:nvPr/>
        </p:nvSpPr>
        <p:spPr>
          <a:xfrm>
            <a:off x="8239740" y="4001294"/>
            <a:ext cx="3630417" cy="1938992"/>
          </a:xfrm>
          <a:custGeom>
            <a:avLst/>
            <a:gdLst>
              <a:gd name="csX0" fmla="*/ 0 w 3630417"/>
              <a:gd name="csY0" fmla="*/ 0 h 1938992"/>
              <a:gd name="csX1" fmla="*/ 568765 w 3630417"/>
              <a:gd name="csY1" fmla="*/ 0 h 1938992"/>
              <a:gd name="csX2" fmla="*/ 1064922 w 3630417"/>
              <a:gd name="csY2" fmla="*/ 0 h 1938992"/>
              <a:gd name="csX3" fmla="*/ 1742600 w 3630417"/>
              <a:gd name="csY3" fmla="*/ 0 h 1938992"/>
              <a:gd name="csX4" fmla="*/ 2311365 w 3630417"/>
              <a:gd name="csY4" fmla="*/ 0 h 1938992"/>
              <a:gd name="csX5" fmla="*/ 2880131 w 3630417"/>
              <a:gd name="csY5" fmla="*/ 0 h 1938992"/>
              <a:gd name="csX6" fmla="*/ 3630417 w 3630417"/>
              <a:gd name="csY6" fmla="*/ 0 h 1938992"/>
              <a:gd name="csX7" fmla="*/ 3630417 w 3630417"/>
              <a:gd name="csY7" fmla="*/ 607551 h 1938992"/>
              <a:gd name="csX8" fmla="*/ 3630417 w 3630417"/>
              <a:gd name="csY8" fmla="*/ 1253881 h 1938992"/>
              <a:gd name="csX9" fmla="*/ 3630417 w 3630417"/>
              <a:gd name="csY9" fmla="*/ 1938992 h 1938992"/>
              <a:gd name="csX10" fmla="*/ 3097956 w 3630417"/>
              <a:gd name="csY10" fmla="*/ 1938992 h 1938992"/>
              <a:gd name="csX11" fmla="*/ 2492886 w 3630417"/>
              <a:gd name="csY11" fmla="*/ 1938992 h 1938992"/>
              <a:gd name="csX12" fmla="*/ 1924121 w 3630417"/>
              <a:gd name="csY12" fmla="*/ 1938992 h 1938992"/>
              <a:gd name="csX13" fmla="*/ 1246443 w 3630417"/>
              <a:gd name="csY13" fmla="*/ 1938992 h 1938992"/>
              <a:gd name="csX14" fmla="*/ 568765 w 3630417"/>
              <a:gd name="csY14" fmla="*/ 1938992 h 1938992"/>
              <a:gd name="csX15" fmla="*/ 0 w 3630417"/>
              <a:gd name="csY15" fmla="*/ 1938992 h 1938992"/>
              <a:gd name="csX16" fmla="*/ 0 w 3630417"/>
              <a:gd name="csY16" fmla="*/ 1292661 h 1938992"/>
              <a:gd name="csX17" fmla="*/ 0 w 3630417"/>
              <a:gd name="csY17" fmla="*/ 665721 h 1938992"/>
              <a:gd name="csX18" fmla="*/ 0 w 3630417"/>
              <a:gd name="csY18" fmla="*/ 0 h 193899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630417" h="1938992" extrusionOk="0">
                <a:moveTo>
                  <a:pt x="0" y="0"/>
                </a:moveTo>
                <a:cubicBezTo>
                  <a:pt x="212182" y="-5128"/>
                  <a:pt x="370733" y="19737"/>
                  <a:pt x="568765" y="0"/>
                </a:cubicBezTo>
                <a:cubicBezTo>
                  <a:pt x="766798" y="-19737"/>
                  <a:pt x="850844" y="-924"/>
                  <a:pt x="1064922" y="0"/>
                </a:cubicBezTo>
                <a:cubicBezTo>
                  <a:pt x="1279000" y="924"/>
                  <a:pt x="1440333" y="30828"/>
                  <a:pt x="1742600" y="0"/>
                </a:cubicBezTo>
                <a:cubicBezTo>
                  <a:pt x="2044867" y="-30828"/>
                  <a:pt x="2195587" y="25469"/>
                  <a:pt x="2311365" y="0"/>
                </a:cubicBezTo>
                <a:cubicBezTo>
                  <a:pt x="2427143" y="-25469"/>
                  <a:pt x="2747930" y="23378"/>
                  <a:pt x="2880131" y="0"/>
                </a:cubicBezTo>
                <a:cubicBezTo>
                  <a:pt x="3012332" y="-23378"/>
                  <a:pt x="3293621" y="-23267"/>
                  <a:pt x="3630417" y="0"/>
                </a:cubicBezTo>
                <a:cubicBezTo>
                  <a:pt x="3601315" y="184002"/>
                  <a:pt x="3632151" y="318797"/>
                  <a:pt x="3630417" y="607551"/>
                </a:cubicBezTo>
                <a:cubicBezTo>
                  <a:pt x="3628683" y="896305"/>
                  <a:pt x="3657271" y="979811"/>
                  <a:pt x="3630417" y="1253881"/>
                </a:cubicBezTo>
                <a:cubicBezTo>
                  <a:pt x="3603564" y="1527951"/>
                  <a:pt x="3611988" y="1672108"/>
                  <a:pt x="3630417" y="1938992"/>
                </a:cubicBezTo>
                <a:cubicBezTo>
                  <a:pt x="3515956" y="1923446"/>
                  <a:pt x="3233055" y="1946538"/>
                  <a:pt x="3097956" y="1938992"/>
                </a:cubicBezTo>
                <a:cubicBezTo>
                  <a:pt x="2962857" y="1931446"/>
                  <a:pt x="2740277" y="1942736"/>
                  <a:pt x="2492886" y="1938992"/>
                </a:cubicBezTo>
                <a:cubicBezTo>
                  <a:pt x="2245495" y="1935249"/>
                  <a:pt x="2107930" y="1966587"/>
                  <a:pt x="1924121" y="1938992"/>
                </a:cubicBezTo>
                <a:cubicBezTo>
                  <a:pt x="1740312" y="1911397"/>
                  <a:pt x="1463072" y="1922388"/>
                  <a:pt x="1246443" y="1938992"/>
                </a:cubicBezTo>
                <a:cubicBezTo>
                  <a:pt x="1029814" y="1955596"/>
                  <a:pt x="784699" y="1942284"/>
                  <a:pt x="568765" y="1938992"/>
                </a:cubicBezTo>
                <a:cubicBezTo>
                  <a:pt x="352831" y="1935700"/>
                  <a:pt x="236596" y="1928778"/>
                  <a:pt x="0" y="1938992"/>
                </a:cubicBezTo>
                <a:cubicBezTo>
                  <a:pt x="-26652" y="1662598"/>
                  <a:pt x="-9685" y="1437242"/>
                  <a:pt x="0" y="1292661"/>
                </a:cubicBezTo>
                <a:cubicBezTo>
                  <a:pt x="9685" y="1148080"/>
                  <a:pt x="25825" y="860594"/>
                  <a:pt x="0" y="665721"/>
                </a:cubicBezTo>
                <a:cubicBezTo>
                  <a:pt x="-25825" y="470848"/>
                  <a:pt x="31557" y="242957"/>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Open Source / Self-Hosted</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Meta (Llama)</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Deepseek</a:t>
            </a: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Alibaba (Qwen)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Mistral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Pixtral</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pic>
        <p:nvPicPr>
          <p:cNvPr id="1026" name="Picture 2" descr="GPT Image 1">
            <a:extLst>
              <a:ext uri="{FF2B5EF4-FFF2-40B4-BE49-F238E27FC236}">
                <a16:creationId xmlns:a16="http://schemas.microsoft.com/office/drawing/2014/main" id="{A117639F-F25C-C2CF-74F8-7075F0F284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6392"/>
          <a:stretch/>
        </p:blipFill>
        <p:spPr bwMode="auto">
          <a:xfrm>
            <a:off x="6583362" y="88900"/>
            <a:ext cx="4351338" cy="27678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assault Systèmes et Mistral AI lancent une offre LLM as a Service - L ...">
            <a:extLst>
              <a:ext uri="{FF2B5EF4-FFF2-40B4-BE49-F238E27FC236}">
                <a16:creationId xmlns:a16="http://schemas.microsoft.com/office/drawing/2014/main" id="{C29F6BE7-673C-52B0-97FD-D946D962B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0341" y="2184665"/>
            <a:ext cx="2522538" cy="16816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ta Connect 2023: Quest 3 Launch Date, Smart Glasses, and Meta AI">
            <a:extLst>
              <a:ext uri="{FF2B5EF4-FFF2-40B4-BE49-F238E27FC236}">
                <a16:creationId xmlns:a16="http://schemas.microsoft.com/office/drawing/2014/main" id="{FE117562-B072-C911-E230-12E626CBBB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521" t="39279" r="23871" b="34616"/>
          <a:stretch/>
        </p:blipFill>
        <p:spPr bwMode="auto">
          <a:xfrm>
            <a:off x="6701047" y="2835276"/>
            <a:ext cx="2057984" cy="584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613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AE035-8BC1-87F2-5366-6199FB239162}"/>
              </a:ext>
            </a:extLst>
          </p:cNvPr>
          <p:cNvSpPr>
            <a:spLocks noGrp="1"/>
          </p:cNvSpPr>
          <p:nvPr>
            <p:ph type="title"/>
          </p:nvPr>
        </p:nvSpPr>
        <p:spPr/>
        <p:txBody>
          <a:bodyPr/>
          <a:lstStyle/>
          <a:p>
            <a:r>
              <a:rPr lang="en-US" dirty="0"/>
              <a:t>How does it work?</a:t>
            </a:r>
          </a:p>
        </p:txBody>
      </p:sp>
      <p:pic>
        <p:nvPicPr>
          <p:cNvPr id="4" name="Content Placeholder 3">
            <a:extLst>
              <a:ext uri="{FF2B5EF4-FFF2-40B4-BE49-F238E27FC236}">
                <a16:creationId xmlns:a16="http://schemas.microsoft.com/office/drawing/2014/main" id="{A82533AD-70BF-4F31-D7B8-D47A55167C6E}"/>
              </a:ext>
            </a:extLst>
          </p:cNvPr>
          <p:cNvPicPr>
            <a:picLocks noGrp="1" noChangeAspect="1"/>
          </p:cNvPicPr>
          <p:nvPr>
            <p:ph idx="1"/>
          </p:nvPr>
        </p:nvPicPr>
        <p:blipFill>
          <a:blip r:embed="rId2"/>
          <a:stretch>
            <a:fillRect/>
          </a:stretch>
        </p:blipFill>
        <p:spPr>
          <a:xfrm>
            <a:off x="2475102" y="1825625"/>
            <a:ext cx="7241795" cy="4351338"/>
          </a:xfrm>
          <a:prstGeom prst="rect">
            <a:avLst/>
          </a:prstGeom>
        </p:spPr>
      </p:pic>
    </p:spTree>
    <p:extLst>
      <p:ext uri="{BB962C8B-B14F-4D97-AF65-F5344CB8AC3E}">
        <p14:creationId xmlns:p14="http://schemas.microsoft.com/office/powerpoint/2010/main" val="239174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AB965-3536-B844-A3B8-5559A5FE0786}"/>
              </a:ext>
            </a:extLst>
          </p:cNvPr>
          <p:cNvSpPr>
            <a:spLocks noGrp="1"/>
          </p:cNvSpPr>
          <p:nvPr>
            <p:ph type="title"/>
          </p:nvPr>
        </p:nvSpPr>
        <p:spPr/>
        <p:txBody>
          <a:bodyPr/>
          <a:lstStyle/>
          <a:p>
            <a:r>
              <a:rPr lang="en-US" dirty="0"/>
              <a:t>How does it </a:t>
            </a:r>
            <a:r>
              <a:rPr lang="en-US" i="1" dirty="0"/>
              <a:t>actually</a:t>
            </a:r>
            <a:r>
              <a:rPr lang="en-US" dirty="0"/>
              <a:t> work?</a:t>
            </a:r>
          </a:p>
        </p:txBody>
      </p:sp>
      <p:sp>
        <p:nvSpPr>
          <p:cNvPr id="3" name="Content Placeholder 2">
            <a:extLst>
              <a:ext uri="{FF2B5EF4-FFF2-40B4-BE49-F238E27FC236}">
                <a16:creationId xmlns:a16="http://schemas.microsoft.com/office/drawing/2014/main" id="{148134BA-4E08-F5B2-0F91-7816C9C93D18}"/>
              </a:ext>
            </a:extLst>
          </p:cNvPr>
          <p:cNvSpPr>
            <a:spLocks noGrp="1"/>
          </p:cNvSpPr>
          <p:nvPr>
            <p:ph idx="1"/>
          </p:nvPr>
        </p:nvSpPr>
        <p:spPr/>
        <p:txBody>
          <a:bodyPr>
            <a:normAutofit fontScale="92500" lnSpcReduction="10000"/>
          </a:bodyPr>
          <a:lstStyle/>
          <a:p>
            <a:r>
              <a:rPr lang="en-US" dirty="0"/>
              <a:t>The AI learn from </a:t>
            </a:r>
            <a:r>
              <a:rPr lang="en-US" u="sng" dirty="0"/>
              <a:t>lots</a:t>
            </a:r>
            <a:r>
              <a:rPr lang="en-US" dirty="0"/>
              <a:t> of data (like reading many books) and then use patterns they learned to “guess” what should come next in a sentence</a:t>
            </a:r>
          </a:p>
          <a:p>
            <a:endParaRPr lang="en-US" dirty="0"/>
          </a:p>
          <a:p>
            <a:r>
              <a:rPr lang="en-US" dirty="0"/>
              <a:t>Imagine learning a dance by watching billions of dance performances… then using those moves to create your own routine</a:t>
            </a:r>
          </a:p>
          <a:p>
            <a:endParaRPr lang="en-US" dirty="0"/>
          </a:p>
          <a:p>
            <a:r>
              <a:rPr lang="en-US" dirty="0"/>
              <a:t>Training:</a:t>
            </a:r>
          </a:p>
          <a:p>
            <a:pPr lvl="1"/>
            <a:r>
              <a:rPr lang="en-US" dirty="0"/>
              <a:t>Internet content (websites, social media)</a:t>
            </a:r>
          </a:p>
          <a:p>
            <a:pPr lvl="1"/>
            <a:r>
              <a:rPr lang="en-US" dirty="0"/>
              <a:t>Scientific books</a:t>
            </a:r>
          </a:p>
          <a:p>
            <a:pPr lvl="1"/>
            <a:r>
              <a:rPr lang="en-US" dirty="0"/>
              <a:t>Humans help with the training by providing feedback</a:t>
            </a:r>
          </a:p>
          <a:p>
            <a:pPr lvl="1"/>
            <a:r>
              <a:rPr lang="en-US" dirty="0"/>
              <a:t>Common for grounding to happen with internet access (search)</a:t>
            </a:r>
          </a:p>
        </p:txBody>
      </p:sp>
      <p:pic>
        <p:nvPicPr>
          <p:cNvPr id="6146" name="Picture 2" descr="GPT Image 1">
            <a:extLst>
              <a:ext uri="{FF2B5EF4-FFF2-40B4-BE49-F238E27FC236}">
                <a16:creationId xmlns:a16="http://schemas.microsoft.com/office/drawing/2014/main" id="{CF9432FA-7058-38A4-70AB-21231A53DB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93200" y="3759200"/>
            <a:ext cx="3098800" cy="309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453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47815-1F64-1E2B-B03F-4CA746E62B70}"/>
              </a:ext>
            </a:extLst>
          </p:cNvPr>
          <p:cNvSpPr>
            <a:spLocks noGrp="1"/>
          </p:cNvSpPr>
          <p:nvPr>
            <p:ph type="title"/>
          </p:nvPr>
        </p:nvSpPr>
        <p:spPr/>
        <p:txBody>
          <a:bodyPr/>
          <a:lstStyle/>
          <a:p>
            <a:r>
              <a:rPr lang="en-US" dirty="0"/>
              <a:t>Pros of Text Generation </a:t>
            </a:r>
          </a:p>
        </p:txBody>
      </p:sp>
      <p:sp>
        <p:nvSpPr>
          <p:cNvPr id="3" name="Content Placeholder 2">
            <a:extLst>
              <a:ext uri="{FF2B5EF4-FFF2-40B4-BE49-F238E27FC236}">
                <a16:creationId xmlns:a16="http://schemas.microsoft.com/office/drawing/2014/main" id="{6BBFFB50-85F4-555B-3BA3-C185A734E7CF}"/>
              </a:ext>
            </a:extLst>
          </p:cNvPr>
          <p:cNvSpPr>
            <a:spLocks noGrp="1"/>
          </p:cNvSpPr>
          <p:nvPr>
            <p:ph idx="1"/>
          </p:nvPr>
        </p:nvSpPr>
        <p:spPr>
          <a:xfrm>
            <a:off x="838200" y="1825625"/>
            <a:ext cx="3581400" cy="4351338"/>
          </a:xfrm>
        </p:spPr>
        <p:txBody>
          <a:bodyPr/>
          <a:lstStyle/>
          <a:p>
            <a:r>
              <a:rPr lang="en-US" dirty="0"/>
              <a:t>Easy access to information</a:t>
            </a:r>
          </a:p>
          <a:p>
            <a:r>
              <a:rPr lang="en-US" dirty="0"/>
              <a:t>Help with day-to-day tasks</a:t>
            </a:r>
          </a:p>
          <a:p>
            <a:pPr lvl="1"/>
            <a:r>
              <a:rPr lang="en-US" dirty="0"/>
              <a:t>Brainstorming, writing, </a:t>
            </a:r>
            <a:r>
              <a:rPr lang="en-US" dirty="0" err="1"/>
              <a:t>summarising</a:t>
            </a:r>
            <a:r>
              <a:rPr lang="en-US" dirty="0"/>
              <a:t>, planning, fixing toilet </a:t>
            </a:r>
          </a:p>
          <a:p>
            <a:r>
              <a:rPr lang="en-US" dirty="0"/>
              <a:t>Entertainment</a:t>
            </a:r>
          </a:p>
        </p:txBody>
      </p:sp>
      <p:pic>
        <p:nvPicPr>
          <p:cNvPr id="4" name="Picture 3">
            <a:extLst>
              <a:ext uri="{FF2B5EF4-FFF2-40B4-BE49-F238E27FC236}">
                <a16:creationId xmlns:a16="http://schemas.microsoft.com/office/drawing/2014/main" id="{20F6EF88-4E72-4C75-2919-5624976C599A}"/>
              </a:ext>
            </a:extLst>
          </p:cNvPr>
          <p:cNvPicPr>
            <a:picLocks noChangeAspect="1"/>
          </p:cNvPicPr>
          <p:nvPr/>
        </p:nvPicPr>
        <p:blipFill>
          <a:blip r:embed="rId2"/>
          <a:stretch>
            <a:fillRect/>
          </a:stretch>
        </p:blipFill>
        <p:spPr>
          <a:xfrm>
            <a:off x="4612341" y="1296066"/>
            <a:ext cx="7346576" cy="1917781"/>
          </a:xfrm>
          <a:prstGeom prst="rect">
            <a:avLst/>
          </a:prstGeom>
        </p:spPr>
      </p:pic>
      <p:pic>
        <p:nvPicPr>
          <p:cNvPr id="5" name="Picture 4">
            <a:extLst>
              <a:ext uri="{FF2B5EF4-FFF2-40B4-BE49-F238E27FC236}">
                <a16:creationId xmlns:a16="http://schemas.microsoft.com/office/drawing/2014/main" id="{98C27A4C-86B8-0C9B-D7D4-88600BC249C8}"/>
              </a:ext>
            </a:extLst>
          </p:cNvPr>
          <p:cNvPicPr>
            <a:picLocks noChangeAspect="1"/>
          </p:cNvPicPr>
          <p:nvPr/>
        </p:nvPicPr>
        <p:blipFill>
          <a:blip r:embed="rId3"/>
          <a:stretch>
            <a:fillRect/>
          </a:stretch>
        </p:blipFill>
        <p:spPr>
          <a:xfrm>
            <a:off x="4612341" y="3184712"/>
            <a:ext cx="7346576" cy="3673288"/>
          </a:xfrm>
          <a:prstGeom prst="rect">
            <a:avLst/>
          </a:prstGeom>
        </p:spPr>
      </p:pic>
      <p:sp>
        <p:nvSpPr>
          <p:cNvPr id="6" name="Down Arrow 5">
            <a:extLst>
              <a:ext uri="{FF2B5EF4-FFF2-40B4-BE49-F238E27FC236}">
                <a16:creationId xmlns:a16="http://schemas.microsoft.com/office/drawing/2014/main" id="{7DA6577D-435B-7F2D-8748-2DDC74B8E7B9}"/>
              </a:ext>
            </a:extLst>
          </p:cNvPr>
          <p:cNvSpPr/>
          <p:nvPr/>
        </p:nvSpPr>
        <p:spPr>
          <a:xfrm>
            <a:off x="10824882" y="2702859"/>
            <a:ext cx="268942" cy="104887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039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F6D4C-0089-4253-59C3-99437E15007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52C7BE8-EAA4-2A64-1EAC-A3B82867627B}"/>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69F4DDB0-6A51-E6D3-D55E-1655847615CE}"/>
              </a:ext>
            </a:extLst>
          </p:cNvPr>
          <p:cNvPicPr>
            <a:picLocks noChangeAspect="1"/>
          </p:cNvPicPr>
          <p:nvPr/>
        </p:nvPicPr>
        <p:blipFill>
          <a:blip r:embed="rId2"/>
          <a:stretch>
            <a:fillRect/>
          </a:stretch>
        </p:blipFill>
        <p:spPr>
          <a:xfrm>
            <a:off x="4419600" y="1150627"/>
            <a:ext cx="7772400" cy="4556745"/>
          </a:xfrm>
          <a:prstGeom prst="rect">
            <a:avLst/>
          </a:prstGeom>
        </p:spPr>
      </p:pic>
      <p:pic>
        <p:nvPicPr>
          <p:cNvPr id="5" name="Picture 4">
            <a:extLst>
              <a:ext uri="{FF2B5EF4-FFF2-40B4-BE49-F238E27FC236}">
                <a16:creationId xmlns:a16="http://schemas.microsoft.com/office/drawing/2014/main" id="{82979AF1-65E0-F716-AC21-A8B1786CCF57}"/>
              </a:ext>
            </a:extLst>
          </p:cNvPr>
          <p:cNvPicPr>
            <a:picLocks noChangeAspect="1"/>
          </p:cNvPicPr>
          <p:nvPr/>
        </p:nvPicPr>
        <p:blipFill>
          <a:blip r:embed="rId3"/>
          <a:stretch>
            <a:fillRect/>
          </a:stretch>
        </p:blipFill>
        <p:spPr>
          <a:xfrm>
            <a:off x="0" y="1690688"/>
            <a:ext cx="3886199" cy="3404516"/>
          </a:xfrm>
          <a:prstGeom prst="rect">
            <a:avLst/>
          </a:prstGeom>
        </p:spPr>
      </p:pic>
      <p:sp>
        <p:nvSpPr>
          <p:cNvPr id="6" name="Right Arrow 5">
            <a:extLst>
              <a:ext uri="{FF2B5EF4-FFF2-40B4-BE49-F238E27FC236}">
                <a16:creationId xmlns:a16="http://schemas.microsoft.com/office/drawing/2014/main" id="{F549690C-3F41-0EE0-170A-491C4B22953E}"/>
              </a:ext>
            </a:extLst>
          </p:cNvPr>
          <p:cNvSpPr/>
          <p:nvPr/>
        </p:nvSpPr>
        <p:spPr>
          <a:xfrm>
            <a:off x="3886199" y="3276600"/>
            <a:ext cx="889001" cy="2921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34872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C0564-0ACC-18C6-1BDA-5DE749AC897B}"/>
              </a:ext>
            </a:extLst>
          </p:cNvPr>
          <p:cNvSpPr>
            <a:spLocks noGrp="1"/>
          </p:cNvSpPr>
          <p:nvPr>
            <p:ph type="title"/>
          </p:nvPr>
        </p:nvSpPr>
        <p:spPr/>
        <p:txBody>
          <a:bodyPr/>
          <a:lstStyle/>
          <a:p>
            <a:r>
              <a:rPr lang="en-US" dirty="0"/>
              <a:t>Cons of Text Generation</a:t>
            </a:r>
          </a:p>
        </p:txBody>
      </p:sp>
      <p:sp>
        <p:nvSpPr>
          <p:cNvPr id="3" name="Content Placeholder 2">
            <a:extLst>
              <a:ext uri="{FF2B5EF4-FFF2-40B4-BE49-F238E27FC236}">
                <a16:creationId xmlns:a16="http://schemas.microsoft.com/office/drawing/2014/main" id="{6C0AE0B3-6F83-E5CC-DB3B-F0E78808C874}"/>
              </a:ext>
            </a:extLst>
          </p:cNvPr>
          <p:cNvSpPr>
            <a:spLocks noGrp="1"/>
          </p:cNvSpPr>
          <p:nvPr>
            <p:ph idx="1"/>
          </p:nvPr>
        </p:nvSpPr>
        <p:spPr/>
        <p:txBody>
          <a:bodyPr/>
          <a:lstStyle/>
          <a:p>
            <a:r>
              <a:rPr lang="en-US" dirty="0"/>
              <a:t>IP theft</a:t>
            </a:r>
          </a:p>
          <a:p>
            <a:r>
              <a:rPr lang="en-US" dirty="0"/>
              <a:t>Environmental costs</a:t>
            </a:r>
          </a:p>
          <a:p>
            <a:r>
              <a:rPr lang="en-US" dirty="0"/>
              <a:t>Loss of critical thinking</a:t>
            </a:r>
          </a:p>
          <a:p>
            <a:r>
              <a:rPr lang="en-US" dirty="0"/>
              <a:t>Job losses</a:t>
            </a:r>
          </a:p>
          <a:p>
            <a:r>
              <a:rPr lang="en-US" dirty="0"/>
              <a:t>Hallucinations</a:t>
            </a:r>
          </a:p>
          <a:p>
            <a:r>
              <a:rPr lang="en-US" dirty="0"/>
              <a:t>“yes man” responses</a:t>
            </a:r>
          </a:p>
          <a:p>
            <a:r>
              <a:rPr lang="en-US" dirty="0"/>
              <a:t>Mental health failures</a:t>
            </a:r>
          </a:p>
        </p:txBody>
      </p:sp>
    </p:spTree>
    <p:extLst>
      <p:ext uri="{BB962C8B-B14F-4D97-AF65-F5344CB8AC3E}">
        <p14:creationId xmlns:p14="http://schemas.microsoft.com/office/powerpoint/2010/main" val="1472791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E9999-CA43-8B8B-6468-D67DA5AB7B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8F6217-B32D-B41C-8ADD-426A36F1ED3A}"/>
              </a:ext>
            </a:extLst>
          </p:cNvPr>
          <p:cNvSpPr>
            <a:spLocks noGrp="1"/>
          </p:cNvSpPr>
          <p:nvPr>
            <p:ph type="title"/>
          </p:nvPr>
        </p:nvSpPr>
        <p:spPr/>
        <p:txBody>
          <a:bodyPr/>
          <a:lstStyle/>
          <a:p>
            <a:r>
              <a:rPr lang="en-US" dirty="0"/>
              <a:t>Cons of Text Generation</a:t>
            </a:r>
          </a:p>
        </p:txBody>
      </p:sp>
      <p:sp>
        <p:nvSpPr>
          <p:cNvPr id="3" name="Content Placeholder 2">
            <a:extLst>
              <a:ext uri="{FF2B5EF4-FFF2-40B4-BE49-F238E27FC236}">
                <a16:creationId xmlns:a16="http://schemas.microsoft.com/office/drawing/2014/main" id="{1AE2DD2F-F5ED-B5D3-5762-A716D762B73D}"/>
              </a:ext>
            </a:extLst>
          </p:cNvPr>
          <p:cNvSpPr>
            <a:spLocks noGrp="1"/>
          </p:cNvSpPr>
          <p:nvPr>
            <p:ph idx="1"/>
          </p:nvPr>
        </p:nvSpPr>
        <p:spPr/>
        <p:txBody>
          <a:bodyPr/>
          <a:lstStyle/>
          <a:p>
            <a:r>
              <a:rPr lang="en-US" dirty="0"/>
              <a:t>IP theft</a:t>
            </a:r>
          </a:p>
          <a:p>
            <a:r>
              <a:rPr lang="en-US" dirty="0"/>
              <a:t>Environmental costs</a:t>
            </a:r>
          </a:p>
          <a:p>
            <a:r>
              <a:rPr lang="en-US" dirty="0"/>
              <a:t>Loss of critical thinking</a:t>
            </a:r>
          </a:p>
          <a:p>
            <a:r>
              <a:rPr lang="en-US" dirty="0"/>
              <a:t>Job losses</a:t>
            </a:r>
          </a:p>
          <a:p>
            <a:r>
              <a:rPr lang="en-US" dirty="0"/>
              <a:t>Hallucinations</a:t>
            </a:r>
          </a:p>
          <a:p>
            <a:r>
              <a:rPr lang="en-US" dirty="0"/>
              <a:t>“yes man” responses</a:t>
            </a:r>
          </a:p>
        </p:txBody>
      </p:sp>
      <p:pic>
        <p:nvPicPr>
          <p:cNvPr id="3074" name="Picture 2" descr="graphical user interface, text, application, chat or text message">
            <a:extLst>
              <a:ext uri="{FF2B5EF4-FFF2-40B4-BE49-F238E27FC236}">
                <a16:creationId xmlns:a16="http://schemas.microsoft.com/office/drawing/2014/main" id="{F1A16486-DC42-2109-9B01-DC0A432102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1053" y="647700"/>
            <a:ext cx="5442347" cy="6000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a:extLst>
              <a:ext uri="{FF2B5EF4-FFF2-40B4-BE49-F238E27FC236}">
                <a16:creationId xmlns:a16="http://schemas.microsoft.com/office/drawing/2014/main" id="{D8B5DBA4-86AC-719A-C83C-2D2F1C61F7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84263"/>
            <a:ext cx="12192000" cy="468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63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931</Words>
  <Application>Microsoft Office PowerPoint</Application>
  <PresentationFormat>Widescreen</PresentationFormat>
  <Paragraphs>114</Paragraphs>
  <Slides>21</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Aptos</vt:lpstr>
      <vt:lpstr>Aptos Display</vt:lpstr>
      <vt:lpstr>Arial</vt:lpstr>
      <vt:lpstr>InterVariable</vt:lpstr>
      <vt:lpstr>Office Theme</vt:lpstr>
      <vt:lpstr>1_Office Theme</vt:lpstr>
      <vt:lpstr>Artificial Intelligence (AI)</vt:lpstr>
      <vt:lpstr>What is Generative AI?</vt:lpstr>
      <vt:lpstr>Generative AI providers</vt:lpstr>
      <vt:lpstr>How does it work?</vt:lpstr>
      <vt:lpstr>How does it actually work?</vt:lpstr>
      <vt:lpstr>Pros of Text Generation </vt:lpstr>
      <vt:lpstr>PowerPoint Presentation</vt:lpstr>
      <vt:lpstr>Cons of Text Generation</vt:lpstr>
      <vt:lpstr>Cons of Text Generation</vt:lpstr>
      <vt:lpstr>Security risks of text-based AI</vt:lpstr>
      <vt:lpstr>PowerPoint Presentation</vt:lpstr>
      <vt:lpstr>PowerPoint Presentation</vt:lpstr>
      <vt:lpstr>Pros of Multimedia Generation </vt:lpstr>
      <vt:lpstr>Cons of Multimedia Generation</vt:lpstr>
      <vt:lpstr>Is this picture real?</vt:lpstr>
      <vt:lpstr>Is this picture real?</vt:lpstr>
      <vt:lpstr>Image Gallery</vt:lpstr>
      <vt:lpstr>Videos can also be generated using AI</vt:lpstr>
      <vt:lpstr>Security risks of Multimodal AI</vt:lpstr>
      <vt:lpstr>Privacy Risks of Generative AI</vt:lpstr>
      <vt:lpstr>Key Takeaways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Jack Holt</dc:creator>
  <cp:lastModifiedBy>Jack Holt</cp:lastModifiedBy>
  <cp:revision>1</cp:revision>
  <dcterms:created xsi:type="dcterms:W3CDTF">2026-05-01T12:46:33Z</dcterms:created>
  <dcterms:modified xsi:type="dcterms:W3CDTF">2026-05-01T12:46:58Z</dcterms:modified>
</cp:coreProperties>
</file>