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5" r:id="rId4"/>
    <p:sldId id="258" r:id="rId5"/>
    <p:sldId id="304" r:id="rId6"/>
    <p:sldId id="296" r:id="rId7"/>
    <p:sldId id="297" r:id="rId8"/>
    <p:sldId id="298" r:id="rId9"/>
    <p:sldId id="299" r:id="rId10"/>
    <p:sldId id="300" r:id="rId11"/>
    <p:sldId id="303" r:id="rId12"/>
    <p:sldId id="282" r:id="rId13"/>
    <p:sldId id="301" r:id="rId14"/>
    <p:sldId id="306" r:id="rId15"/>
    <p:sldId id="305" r:id="rId16"/>
    <p:sldId id="307" r:id="rId17"/>
    <p:sldId id="308" r:id="rId18"/>
    <p:sldId id="311" r:id="rId19"/>
    <p:sldId id="312" r:id="rId20"/>
    <p:sldId id="314" r:id="rId21"/>
    <p:sldId id="283" r:id="rId22"/>
    <p:sldId id="315" r:id="rId23"/>
    <p:sldId id="313" r:id="rId24"/>
    <p:sldId id="271" r:id="rId25"/>
    <p:sldId id="317" r:id="rId26"/>
    <p:sldId id="316" r:id="rId27"/>
    <p:sldId id="318" r:id="rId28"/>
    <p:sldId id="30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3" autoAdjust="0"/>
    <p:restoredTop sz="94660"/>
  </p:normalViewPr>
  <p:slideViewPr>
    <p:cSldViewPr snapToGrid="0">
      <p:cViewPr varScale="1">
        <p:scale>
          <a:sx n="51" d="100"/>
          <a:sy n="51" d="100"/>
        </p:scale>
        <p:origin x="5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 Holt" userId="0e2b4a74b6d62732" providerId="LiveId" clId="{EFE6B476-92E3-4449-9CE7-5EEC32974E8F}"/>
    <pc:docChg chg="custSel modSld">
      <pc:chgData name="Jack Holt" userId="0e2b4a74b6d62732" providerId="LiveId" clId="{EFE6B476-92E3-4449-9CE7-5EEC32974E8F}" dt="2026-05-01T12:49:34.456" v="0" actId="478"/>
      <pc:docMkLst>
        <pc:docMk/>
      </pc:docMkLst>
      <pc:sldChg chg="delSp mod">
        <pc:chgData name="Jack Holt" userId="0e2b4a74b6d62732" providerId="LiveId" clId="{EFE6B476-92E3-4449-9CE7-5EEC32974E8F}" dt="2026-05-01T12:49:34.456" v="0" actId="478"/>
        <pc:sldMkLst>
          <pc:docMk/>
          <pc:sldMk cId="1104526265" sldId="297"/>
        </pc:sldMkLst>
        <pc:graphicFrameChg chg="del">
          <ac:chgData name="Jack Holt" userId="0e2b4a74b6d62732" providerId="LiveId" clId="{EFE6B476-92E3-4449-9CE7-5EEC32974E8F}" dt="2026-05-01T12:49:34.456" v="0" actId="478"/>
          <ac:graphicFrameMkLst>
            <pc:docMk/>
            <pc:sldMk cId="1104526265" sldId="297"/>
            <ac:graphicFrameMk id="4" creationId="{0DA8F20F-04D8-F770-12EF-5EED5865CA79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1CD22-0E95-02DA-4A2F-5F06F2E649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38438A-3CCA-282D-EBDF-C3CDCE12C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35D01-CDD1-0D4E-C49F-FA8D32B6B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F630-033B-4640-B08D-722AF7D03C66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27166-311B-EAF4-3944-7282DC7D5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86674-87E7-0955-767A-D74F4C261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0A126-C347-4EE9-88D0-7F68DC7D6D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142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BFD36-82BB-239F-7DBF-7B6A0EDB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783170-953B-9B54-019C-9C222C111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B1DB-7BE6-0401-038C-11AC117A2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F630-033B-4640-B08D-722AF7D03C66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0CE13-142E-B13B-158F-F0F9D5DE7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D1766-AFB3-9CD1-7FD2-0C96B65EA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0A126-C347-4EE9-88D0-7F68DC7D6D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901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66EDEF-6042-7073-86FC-1343A312E5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CB6B58-3B19-F23E-FDE5-25AC429D6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A5768-C1C1-5AF8-2778-3B678D320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F630-033B-4640-B08D-722AF7D03C66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B0071-FB00-CB98-0DFD-D77956A98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0916F-E3A1-E697-40AE-001E27028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0A126-C347-4EE9-88D0-7F68DC7D6D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117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Slides Logo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83" y="220441"/>
            <a:ext cx="1879146" cy="8568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55427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2pPr marL="742950" indent="-285750">
              <a:buFont typeface="Wingdings" panose="05000000000000000000" pitchFamily="2" charset="2"/>
              <a:buChar char="§"/>
              <a:defRPr/>
            </a:lvl2pPr>
            <a:lvl3pPr marL="1200150" indent="-285750">
              <a:buFont typeface="Wingdings" panose="05000000000000000000" pitchFamily="2" charset="2"/>
              <a:buChar char="§"/>
              <a:defRPr>
                <a:latin typeface="Azo Sans Thin" panose="020B0303030303020204" pitchFamily="34" charset="0"/>
              </a:defRPr>
            </a:lvl3pPr>
            <a:lvl4pPr marL="1657350" indent="-285750">
              <a:buFont typeface="Wingdings" panose="05000000000000000000" pitchFamily="2" charset="2"/>
              <a:buChar char="§"/>
              <a:defRPr>
                <a:latin typeface="Azo Sans Thin" panose="020B0303030303020204" pitchFamily="34" charset="0"/>
              </a:defRPr>
            </a:lvl4pPr>
            <a:lvl5pPr marL="2114550" indent="-285750">
              <a:buFont typeface="Wingdings" panose="05000000000000000000" pitchFamily="2" charset="2"/>
              <a:buChar char="§"/>
              <a:defRPr>
                <a:latin typeface="Azo Sans Thin" panose="020B03030303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54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0C4FA-0DA2-470F-BFEF-56E857E51CB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554013" y="369731"/>
            <a:ext cx="8417013" cy="1140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31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330C8-C870-A9A3-FBF2-D2B7BA16F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C9415-2BED-FC26-072E-A1F4F4747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2E976-1CC7-78C8-E5FE-D37F63084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F630-033B-4640-B08D-722AF7D03C66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ECEED-EEAB-FC90-6C7C-7CF84E550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3EE4D-1A23-31B1-FFA7-184C2A6E0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0A126-C347-4EE9-88D0-7F68DC7D6D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4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CA42-3A84-B83B-1F3D-CB9E5C3A0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CA6CA-005B-8FBD-41C8-CBE01542B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EB158-EFE3-C084-1597-3484318D9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F630-033B-4640-B08D-722AF7D03C66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53798-64D2-760B-249C-5CB1B744D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D3CCD-B2B5-9AE4-5B08-B888473B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0A126-C347-4EE9-88D0-7F68DC7D6D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757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55301-1228-D007-7532-02517E28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AEE18-B2B0-7B23-14FF-B2DE2BB04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1C927A-70C8-D9CE-347C-F810CE83A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1BD6E-E17C-1398-3EF9-DDA1ED0DF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F630-033B-4640-B08D-722AF7D03C66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85292-5A13-D665-38E5-A75EEB8AD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6B6547-C25D-7C84-A5E0-DD7AFC021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0A126-C347-4EE9-88D0-7F68DC7D6D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514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58D8A-6FEA-6B2E-DABF-5ABB0D858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E9EEF-D0C2-EA74-9FD1-489E93417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92336-0E2C-FF90-E296-93093FB51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9408A-D1AF-C013-9BDF-FFCAC72F3B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8F9BA-9629-3FA4-7BAD-DBA33711BC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601B2D-FCA7-0A1E-A9D5-0DB578F79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F630-033B-4640-B08D-722AF7D03C66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57D470-81EC-AD01-2AF0-CA11E7B7E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92EE22-6040-6DDA-D710-FF9A2E09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0A126-C347-4EE9-88D0-7F68DC7D6D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297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BEC37-B04A-D620-E1EB-3CFB6897D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7E6679-29F1-C446-700D-114417F0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F630-033B-4640-B08D-722AF7D03C66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998BBD-B144-374A-576B-107A3A483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6FDF8C-02DA-01AC-3CF0-3966D80BC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0A126-C347-4EE9-88D0-7F68DC7D6D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018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330696-DA09-3020-BBBE-A642495D2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F630-033B-4640-B08D-722AF7D03C66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09D801-F575-997F-F951-B26F6C803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D964C-379A-8284-3654-7CB9E9147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0A126-C347-4EE9-88D0-7F68DC7D6D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87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82029-8951-B96B-9293-03475CAC2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153B0-FA8D-9A0F-72CE-E9BAFA585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AB1E6A-7580-B8D1-1253-C8BF28192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047F9-DC2D-0B8E-1972-D5D08CBBC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F630-033B-4640-B08D-722AF7D03C66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112EA5-E7FF-9DCE-FC43-E83597ED0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C5C793-C09F-6F4D-8C3B-548394B73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0A126-C347-4EE9-88D0-7F68DC7D6D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38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DF5A5-31C9-0EF5-96AC-FB4EC9FBC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AAAA89-7C19-5720-4EDA-D634FDBB8F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B874F9-5B6A-715F-8BCC-9CA1CA224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6A5B2-FD47-8AC8-CE36-E684ED9C9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EF630-033B-4640-B08D-722AF7D03C66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7EA3A-78A4-782F-95C5-147CA44E0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E07D3-B9A2-64B5-0EDF-A25194634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0A126-C347-4EE9-88D0-7F68DC7D6D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82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2DC919-E4D8-0A4C-B730-B6F74D041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6C6EB-078D-0D6A-D24A-6B9425CC2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12F22-FE31-DCCE-15F9-0F44F1977E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7EF630-033B-4640-B08D-722AF7D03C66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125-FA75-7841-6215-6D6336D4A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A3580-AD66-0622-711E-56DBE9A49D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50A126-C347-4EE9-88D0-7F68DC7D6D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89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aveibeenpwned.com/Passwords" TargetMode="External"/><Relationship Id="rId2" Type="http://schemas.openxmlformats.org/officeDocument/2006/relationships/hyperlink" Target="https://bitwarden.com/password-strength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2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2fa.directory/gb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sv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haveibeenpwned.com/" TargetMode="Externa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222BA-A3A3-F66B-6E84-349661521D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Authentication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73C9EB-082E-5A86-2149-20E31CE732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148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2290E-B8D2-ED2B-D4DD-68CFCBA74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Second hurdle: be unpredictable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60D8D-85B1-1529-1B8D-C6D00595A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Password strength checker</a:t>
            </a:r>
          </a:p>
          <a:p>
            <a:r>
              <a:rPr lang="en-GB" dirty="0">
                <a:hlinkClick r:id="rId2"/>
              </a:rPr>
              <a:t>https://bitwarden.com/password-strength/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Exposed passwords checker</a:t>
            </a:r>
          </a:p>
          <a:p>
            <a:r>
              <a:rPr lang="en-GB" dirty="0">
                <a:hlinkClick r:id="rId3"/>
              </a:rPr>
              <a:t>https://haveibeenpwned.com/Passwords</a:t>
            </a:r>
            <a:r>
              <a:rPr lang="en-GB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3379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9E7AAB-8C79-0F4F-8E07-B9FE6D41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Tips for creating good long passwords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1EC1C8-0B5A-B441-868C-FA9D3A0CC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Three or more random words</a:t>
            </a:r>
          </a:p>
          <a:p>
            <a:pPr lvl="1"/>
            <a:r>
              <a:rPr lang="en-US" sz="2000" dirty="0"/>
              <a:t>Truly random and unrelated to each other</a:t>
            </a:r>
          </a:p>
          <a:p>
            <a:pPr lvl="1"/>
            <a:r>
              <a:rPr lang="en-US" sz="2000" dirty="0"/>
              <a:t>Ideally: Include upper case, lower case, a number and a symbol</a:t>
            </a:r>
          </a:p>
          <a:p>
            <a:pPr lvl="1"/>
            <a:r>
              <a:rPr lang="en-US" sz="2000" dirty="0"/>
              <a:t>E.g. potato-9feline-Vacuum</a:t>
            </a:r>
          </a:p>
          <a:p>
            <a:r>
              <a:rPr lang="en-US" sz="2400" dirty="0"/>
              <a:t>Passphrases</a:t>
            </a:r>
          </a:p>
          <a:p>
            <a:pPr lvl="1"/>
            <a:r>
              <a:rPr lang="en-US" sz="2000" dirty="0"/>
              <a:t>“I have a hard time remembering passwords for online account” =&gt; </a:t>
            </a:r>
            <a:r>
              <a:rPr lang="en-US" sz="2000" b="1" dirty="0"/>
              <a:t>Ihahtrp4ola</a:t>
            </a:r>
          </a:p>
          <a:p>
            <a:pPr lvl="1"/>
            <a:r>
              <a:rPr lang="en-US" sz="2000" dirty="0"/>
              <a:t>“</a:t>
            </a:r>
            <a:r>
              <a:rPr lang="en-US" sz="2000" u="sng" dirty="0"/>
              <a:t>Northumbria</a:t>
            </a:r>
            <a:r>
              <a:rPr lang="en-US" sz="2000" dirty="0"/>
              <a:t> University teaches me about security every week” =&gt; NUtmas3w</a:t>
            </a:r>
            <a:endParaRPr lang="en-US" sz="2000" b="1" dirty="0"/>
          </a:p>
          <a:p>
            <a:r>
              <a:rPr lang="en-US" sz="2400" dirty="0"/>
              <a:t>Non-personal!</a:t>
            </a:r>
          </a:p>
          <a:p>
            <a:r>
              <a:rPr lang="en-US" sz="2400" dirty="0"/>
              <a:t>People may still try to guess your password manually if they’re targeting you directly. Don’t use</a:t>
            </a:r>
          </a:p>
          <a:p>
            <a:pPr lvl="1"/>
            <a:r>
              <a:rPr lang="en-US" sz="2000" dirty="0"/>
              <a:t>Names of people close to you</a:t>
            </a:r>
          </a:p>
          <a:p>
            <a:pPr lvl="1"/>
            <a:r>
              <a:rPr lang="en-US" sz="2000" dirty="0"/>
              <a:t>Dates, addresses, phone numbers</a:t>
            </a:r>
          </a:p>
          <a:p>
            <a:pPr lvl="1"/>
            <a:r>
              <a:rPr lang="en-US" sz="2000" dirty="0"/>
              <a:t>Anything people might find out about you</a:t>
            </a:r>
          </a:p>
        </p:txBody>
      </p:sp>
    </p:spTree>
    <p:extLst>
      <p:ext uri="{BB962C8B-B14F-4D97-AF65-F5344CB8AC3E}">
        <p14:creationId xmlns:p14="http://schemas.microsoft.com/office/powerpoint/2010/main" val="182769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 might need to compromise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Key accounts should be unique (bank, email, iCloud)</a:t>
            </a:r>
          </a:p>
          <a:p>
            <a:r>
              <a:rPr lang="en-GB" dirty="0"/>
              <a:t>You can have account tiers: low/medium/high importance</a:t>
            </a:r>
          </a:p>
          <a:p>
            <a:r>
              <a:rPr lang="en-GB" dirty="0"/>
              <a:t>You could use a “Password for Life”</a:t>
            </a:r>
          </a:p>
          <a:p>
            <a:pPr lvl="1"/>
            <a:r>
              <a:rPr lang="en-GB" dirty="0"/>
              <a:t>A main strong password that you tailor to different accounts</a:t>
            </a:r>
          </a:p>
          <a:p>
            <a:r>
              <a:rPr lang="en-GB" dirty="0"/>
              <a:t>Unique passwords can be written down, but </a:t>
            </a:r>
            <a:r>
              <a:rPr lang="en-GB" b="1" dirty="0"/>
              <a:t>securely</a:t>
            </a:r>
          </a:p>
        </p:txBody>
      </p:sp>
    </p:spTree>
    <p:extLst>
      <p:ext uri="{BB962C8B-B14F-4D97-AF65-F5344CB8AC3E}">
        <p14:creationId xmlns:p14="http://schemas.microsoft.com/office/powerpoint/2010/main" val="364799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E7352-149F-5A97-E8E1-3E7D41E11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Another approach: Password Managers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8D4F6-BDB6-796F-42D6-1E38690BA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Password managers are services that store your passwords for you.</a:t>
            </a:r>
          </a:p>
          <a:p>
            <a:r>
              <a:rPr lang="en-GB" dirty="0"/>
              <a:t>You need to remember one very strong </a:t>
            </a:r>
            <a:r>
              <a:rPr lang="en-GB" b="1" dirty="0"/>
              <a:t>master password</a:t>
            </a:r>
          </a:p>
          <a:p>
            <a:r>
              <a:rPr lang="en-GB" dirty="0"/>
              <a:t>Stored passwords are </a:t>
            </a:r>
            <a:r>
              <a:rPr lang="en-GB" b="1" dirty="0"/>
              <a:t>encrypted </a:t>
            </a:r>
            <a:r>
              <a:rPr lang="en-GB" dirty="0"/>
              <a:t>using the master password</a:t>
            </a:r>
          </a:p>
          <a:p>
            <a:pPr lvl="1"/>
            <a:r>
              <a:rPr lang="en-GB" dirty="0"/>
              <a:t>Encryption is like hashing (juicing) but it can go both ways</a:t>
            </a:r>
          </a:p>
          <a:p>
            <a:r>
              <a:rPr lang="en-GB" dirty="0"/>
              <a:t>Without the master password, nobody can access the passwords, even if the service is breached</a:t>
            </a:r>
          </a:p>
          <a:p>
            <a:r>
              <a:rPr lang="en-GB" dirty="0"/>
              <a:t>Password managers can: </a:t>
            </a:r>
          </a:p>
          <a:p>
            <a:pPr lvl="1"/>
            <a:r>
              <a:rPr lang="en-GB" dirty="0"/>
              <a:t>generate excellent passwords for you</a:t>
            </a:r>
          </a:p>
          <a:p>
            <a:pPr lvl="1"/>
            <a:r>
              <a:rPr lang="en-GB" dirty="0"/>
              <a:t>warn you if your passwords are unsafe</a:t>
            </a:r>
          </a:p>
          <a:p>
            <a:pPr lvl="1"/>
            <a:r>
              <a:rPr lang="en-GB" dirty="0"/>
              <a:t>automatically remember new passwords</a:t>
            </a:r>
          </a:p>
          <a:p>
            <a:pPr lvl="1"/>
            <a:r>
              <a:rPr lang="en-GB" dirty="0"/>
              <a:t>type them in for you</a:t>
            </a:r>
          </a:p>
        </p:txBody>
      </p:sp>
    </p:spTree>
    <p:extLst>
      <p:ext uri="{BB962C8B-B14F-4D97-AF65-F5344CB8AC3E}">
        <p14:creationId xmlns:p14="http://schemas.microsoft.com/office/powerpoint/2010/main" val="354881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58A2F-EB51-174C-9448-907B60DC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nline Media 3" descr="pm-desktop">
            <a:hlinkClick r:id="" action="ppaction://media"/>
            <a:extLst>
              <a:ext uri="{FF2B5EF4-FFF2-40B4-BE49-F238E27FC236}">
                <a16:creationId xmlns:a16="http://schemas.microsoft.com/office/drawing/2014/main" id="{32A17A0F-113E-4A4E-96DE-1C16CE2943C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60" y="745783"/>
            <a:ext cx="8877903" cy="5548184"/>
          </a:xfrm>
        </p:spPr>
      </p:pic>
      <p:pic>
        <p:nvPicPr>
          <p:cNvPr id="5" name="Online Media 3" descr="pm-mobile">
            <a:hlinkClick r:id="" action="ppaction://media"/>
            <a:extLst>
              <a:ext uri="{FF2B5EF4-FFF2-40B4-BE49-F238E27FC236}">
                <a16:creationId xmlns:a16="http://schemas.microsoft.com/office/drawing/2014/main" id="{875EE898-EBC2-364D-9642-862FEB499B2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99756" y="1199808"/>
            <a:ext cx="2863953" cy="509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3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5351-D0BF-D2CC-EB5B-537413A2C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Choosing a password manager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EEDE-9BDB-5CCC-0D21-CFD0D1948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Built in (Apple, Google, Samsung)</a:t>
            </a:r>
          </a:p>
          <a:p>
            <a:pPr marL="457200" lvl="1" indent="0">
              <a:buNone/>
            </a:pPr>
            <a:r>
              <a:rPr lang="en-GB" dirty="0"/>
              <a:t>+ Convenient, free</a:t>
            </a:r>
          </a:p>
          <a:p>
            <a:pPr marL="457200" lvl="1" indent="0">
              <a:buNone/>
            </a:pPr>
            <a:r>
              <a:rPr lang="en-GB" dirty="0"/>
              <a:t>-  Ties you into your ecosystem </a:t>
            </a:r>
          </a:p>
          <a:p>
            <a:r>
              <a:rPr lang="en-GB" dirty="0"/>
              <a:t>Browser based (e.g. Google Chrome, Firefox)</a:t>
            </a:r>
          </a:p>
          <a:p>
            <a:pPr marL="457200" lvl="1" indent="0">
              <a:buNone/>
            </a:pPr>
            <a:r>
              <a:rPr lang="en-GB" dirty="0"/>
              <a:t>+ Convenient, free</a:t>
            </a:r>
          </a:p>
          <a:p>
            <a:pPr marL="457200" lvl="1" indent="0">
              <a:buNone/>
            </a:pPr>
            <a:r>
              <a:rPr lang="en-GB" dirty="0"/>
              <a:t>-  May lack functionality, ties you into your browser</a:t>
            </a:r>
          </a:p>
          <a:p>
            <a:r>
              <a:rPr lang="en-GB" dirty="0"/>
              <a:t>Standalone (e.g. </a:t>
            </a:r>
            <a:r>
              <a:rPr lang="en-GB" dirty="0" err="1"/>
              <a:t>Bitwarden</a:t>
            </a:r>
            <a:r>
              <a:rPr lang="en-GB" dirty="0"/>
              <a:t>, </a:t>
            </a:r>
            <a:r>
              <a:rPr lang="en-GB" dirty="0" err="1"/>
              <a:t>Lastpass</a:t>
            </a:r>
            <a:r>
              <a:rPr lang="en-GB" dirty="0"/>
              <a:t>, many more)</a:t>
            </a:r>
          </a:p>
          <a:p>
            <a:pPr marL="457200" lvl="1" indent="0">
              <a:buNone/>
            </a:pPr>
            <a:r>
              <a:rPr lang="en-GB" dirty="0"/>
              <a:t>+ Versatile, use across different systems</a:t>
            </a:r>
          </a:p>
          <a:p>
            <a:pPr marL="457200" lvl="1" indent="0">
              <a:buNone/>
            </a:pPr>
            <a:r>
              <a:rPr lang="en-GB" dirty="0"/>
              <a:t>-  Can cost money, or have a restrictive free tier</a:t>
            </a:r>
          </a:p>
        </p:txBody>
      </p:sp>
    </p:spTree>
    <p:extLst>
      <p:ext uri="{BB962C8B-B14F-4D97-AF65-F5344CB8AC3E}">
        <p14:creationId xmlns:p14="http://schemas.microsoft.com/office/powerpoint/2010/main" val="269626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DBBF6-F7F0-F415-A21A-0A65195BAD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Two Factor Authentication (2FA)</a:t>
            </a:r>
          </a:p>
        </p:txBody>
      </p:sp>
    </p:spTree>
    <p:extLst>
      <p:ext uri="{BB962C8B-B14F-4D97-AF65-F5344CB8AC3E}">
        <p14:creationId xmlns:p14="http://schemas.microsoft.com/office/powerpoint/2010/main" val="1221690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14583-13CF-C19F-FE90-9D711A08F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multiple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3C7C3-74F2-8FE9-967A-F10F794DC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Passwords prove who you are by providing something only you know. This is a </a:t>
            </a:r>
            <a:r>
              <a:rPr lang="en-GB" b="1" dirty="0"/>
              <a:t>factor</a:t>
            </a:r>
            <a:r>
              <a:rPr lang="en-GB" dirty="0"/>
              <a:t>.</a:t>
            </a:r>
          </a:p>
          <a:p>
            <a:r>
              <a:rPr lang="en-GB" dirty="0"/>
              <a:t>Other main types of factor</a:t>
            </a:r>
          </a:p>
          <a:p>
            <a:pPr lvl="1"/>
            <a:r>
              <a:rPr lang="en-GB" dirty="0"/>
              <a:t>Something that you </a:t>
            </a:r>
            <a:r>
              <a:rPr lang="en-GB" b="1" dirty="0"/>
              <a:t>have </a:t>
            </a:r>
            <a:r>
              <a:rPr lang="en-GB" dirty="0"/>
              <a:t>(e.g. your mobile phone)</a:t>
            </a:r>
            <a:endParaRPr lang="en-GB" b="1" dirty="0"/>
          </a:p>
          <a:p>
            <a:pPr lvl="1"/>
            <a:r>
              <a:rPr lang="en-GB" dirty="0"/>
              <a:t>Something that you </a:t>
            </a:r>
            <a:r>
              <a:rPr lang="en-GB" b="1" dirty="0"/>
              <a:t>are </a:t>
            </a:r>
            <a:r>
              <a:rPr lang="en-GB" dirty="0"/>
              <a:t>(e.g. your fingerprint)</a:t>
            </a:r>
          </a:p>
          <a:p>
            <a:r>
              <a:rPr lang="en-GB" dirty="0"/>
              <a:t>Two-factor authentication (2FA) introduces a second factor in case someone learns your password.</a:t>
            </a:r>
          </a:p>
          <a:p>
            <a:r>
              <a:rPr lang="en-GB" dirty="0"/>
              <a:t>With 2FA, someone who is not near you in the real world usually won’t be able to access your account, </a:t>
            </a:r>
            <a:r>
              <a:rPr lang="en-GB" b="1" dirty="0"/>
              <a:t>even with the password.</a:t>
            </a:r>
          </a:p>
        </p:txBody>
      </p:sp>
    </p:spTree>
    <p:extLst>
      <p:ext uri="{BB962C8B-B14F-4D97-AF65-F5344CB8AC3E}">
        <p14:creationId xmlns:p14="http://schemas.microsoft.com/office/powerpoint/2010/main" val="3645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7D765-05BB-6807-B808-16B7ACDE1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SMS Text Codes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8B5E5F-60FA-A926-C931-081A0B092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1650" y="1459917"/>
            <a:ext cx="3568700" cy="133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BFC0FA-65D2-C08D-C498-0D665F136219}"/>
              </a:ext>
            </a:extLst>
          </p:cNvPr>
          <p:cNvSpPr txBox="1"/>
          <p:nvPr/>
        </p:nvSpPr>
        <p:spPr>
          <a:xfrm>
            <a:off x="838200" y="3164939"/>
            <a:ext cx="10515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It is common to use codes sent by text message. Typing the code proves that you </a:t>
            </a:r>
            <a:r>
              <a:rPr lang="en-US" sz="2800" b="1" dirty="0"/>
              <a:t>have</a:t>
            </a:r>
            <a:r>
              <a:rPr lang="en-US" sz="2800" dirty="0"/>
              <a:t> your mobile phone.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Convenient, as only need to give out number and code will be sent out when required.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Make sure that if you use this option you can rely on good mobile signal.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Not foolproof – determined hackers can sometimes hijack sim cards so that they receive the message instead</a:t>
            </a:r>
          </a:p>
        </p:txBody>
      </p:sp>
    </p:spTree>
    <p:extLst>
      <p:ext uri="{BB962C8B-B14F-4D97-AF65-F5344CB8AC3E}">
        <p14:creationId xmlns:p14="http://schemas.microsoft.com/office/powerpoint/2010/main" val="369072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93E2-9810-A343-A5FC-332DF54C0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Authenticator Apps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47BB9-6FA1-484C-8CF4-14083677E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Google Authenticator</a:t>
            </a:r>
          </a:p>
          <a:p>
            <a:endParaRPr lang="en-US" sz="3600" dirty="0"/>
          </a:p>
          <a:p>
            <a:r>
              <a:rPr lang="en-US" sz="3600" dirty="0"/>
              <a:t>Microsoft Authenticator</a:t>
            </a:r>
          </a:p>
          <a:p>
            <a:endParaRPr lang="en-US" sz="3600" dirty="0"/>
          </a:p>
          <a:p>
            <a:r>
              <a:rPr lang="en-US" sz="3600" dirty="0"/>
              <a:t>Duo Mobile</a:t>
            </a:r>
          </a:p>
          <a:p>
            <a:endParaRPr lang="en-US" sz="3600" dirty="0"/>
          </a:p>
          <a:p>
            <a:r>
              <a:rPr lang="en-US" sz="3600" dirty="0" err="1"/>
              <a:t>Authy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4D96B-D59E-AB8A-4B2F-8E783A96E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334" y="996950"/>
            <a:ext cx="47625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17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005FD-4619-5421-F91D-8F5202D31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Passwords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C1FD6-55FD-E6EF-949D-37967D0B0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Passwords are widely used to </a:t>
            </a:r>
            <a:r>
              <a:rPr lang="en-GB" b="1" dirty="0"/>
              <a:t>authenticate</a:t>
            </a:r>
            <a:r>
              <a:rPr lang="en-GB" dirty="0"/>
              <a:t> users</a:t>
            </a:r>
          </a:p>
          <a:p>
            <a:pPr lvl="1"/>
            <a:r>
              <a:rPr lang="en-GB" dirty="0"/>
              <a:t>Authenticate = Check that you are who you say you are</a:t>
            </a:r>
          </a:p>
          <a:p>
            <a:r>
              <a:rPr lang="en-GB" dirty="0"/>
              <a:t>Websites should never need to actually have your password, they use </a:t>
            </a:r>
            <a:r>
              <a:rPr lang="en-GB" b="1" dirty="0"/>
              <a:t>hashing </a:t>
            </a:r>
            <a:r>
              <a:rPr lang="en-GB" dirty="0"/>
              <a:t>instead</a:t>
            </a:r>
          </a:p>
          <a:p>
            <a:r>
              <a:rPr lang="en-GB" dirty="0"/>
              <a:t>Hashing uses maths to turn the password into code in a way that can’t be reversed</a:t>
            </a:r>
          </a:p>
        </p:txBody>
      </p:sp>
    </p:spTree>
    <p:extLst>
      <p:ext uri="{BB962C8B-B14F-4D97-AF65-F5344CB8AC3E}">
        <p14:creationId xmlns:p14="http://schemas.microsoft.com/office/powerpoint/2010/main" val="171327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2fa-desktop">
            <a:hlinkClick r:id="" action="ppaction://media"/>
            <a:extLst>
              <a:ext uri="{FF2B5EF4-FFF2-40B4-BE49-F238E27FC236}">
                <a16:creationId xmlns:a16="http://schemas.microsoft.com/office/drawing/2014/main" id="{43AC55B9-1E0C-754F-8238-6082AB47187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4450" y="664092"/>
            <a:ext cx="8728893" cy="5455061"/>
          </a:xfrm>
        </p:spPr>
      </p:pic>
      <p:pic>
        <p:nvPicPr>
          <p:cNvPr id="5" name="Online Media 4" descr="2fa-mobile">
            <a:hlinkClick r:id="" action="ppaction://media"/>
            <a:extLst>
              <a:ext uri="{FF2B5EF4-FFF2-40B4-BE49-F238E27FC236}">
                <a16:creationId xmlns:a16="http://schemas.microsoft.com/office/drawing/2014/main" id="{2078EDBA-800B-FA4C-9614-E0E3E016842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5963" y="0"/>
            <a:ext cx="3856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8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Drawbacks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Slower</a:t>
            </a:r>
          </a:p>
          <a:p>
            <a:pPr lvl="1"/>
            <a:r>
              <a:rPr lang="en-GB" dirty="0"/>
              <a:t>But only need to enter code during first login on each device (or at least irregularly)</a:t>
            </a:r>
          </a:p>
          <a:p>
            <a:pPr lvl="1"/>
            <a:r>
              <a:rPr lang="en-GB" dirty="0"/>
              <a:t>On unknown devices, yes, ask…</a:t>
            </a:r>
          </a:p>
          <a:p>
            <a:r>
              <a:rPr lang="en-GB" dirty="0"/>
              <a:t>Need extra device (usually a mobile phone)</a:t>
            </a:r>
          </a:p>
          <a:p>
            <a:r>
              <a:rPr lang="en-GB" dirty="0"/>
              <a:t>Can get locked out: e.g. if you change phone</a:t>
            </a:r>
          </a:p>
        </p:txBody>
      </p:sp>
    </p:spTree>
    <p:extLst>
      <p:ext uri="{BB962C8B-B14F-4D97-AF65-F5344CB8AC3E}">
        <p14:creationId xmlns:p14="http://schemas.microsoft.com/office/powerpoint/2010/main" val="237417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6ECA9-4310-9646-6A2E-AD88AB7E9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 Codes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77868-89D8-DB49-21B1-18C764F9D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These are important!</a:t>
            </a:r>
          </a:p>
          <a:p>
            <a:endParaRPr lang="en-US" dirty="0"/>
          </a:p>
          <a:p>
            <a:r>
              <a:rPr lang="en-US" dirty="0"/>
              <a:t>They will bypass 2FA</a:t>
            </a:r>
          </a:p>
          <a:p>
            <a:pPr lvl="1"/>
            <a:r>
              <a:rPr lang="en-US" dirty="0"/>
              <a:t>If you lose your phone</a:t>
            </a:r>
          </a:p>
          <a:p>
            <a:pPr lvl="1"/>
            <a:r>
              <a:rPr lang="en-US" dirty="0"/>
              <a:t>If you change your phone</a:t>
            </a:r>
          </a:p>
          <a:p>
            <a:pPr lvl="1"/>
            <a:r>
              <a:rPr lang="en-US" dirty="0"/>
              <a:t>If you need someone to access your account</a:t>
            </a:r>
          </a:p>
          <a:p>
            <a:endParaRPr lang="en-US" dirty="0"/>
          </a:p>
          <a:p>
            <a:r>
              <a:rPr lang="en-US" dirty="0"/>
              <a:t>Save carefully:</a:t>
            </a:r>
          </a:p>
          <a:p>
            <a:pPr lvl="1"/>
            <a:r>
              <a:rPr lang="en-US" dirty="0"/>
              <a:t>An attacker can use these to bypass 2FA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0FD9CF-0FE6-6B13-BF53-394327B1F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6" t="5324" r="27570" b="11641"/>
          <a:stretch/>
        </p:blipFill>
        <p:spPr bwMode="auto">
          <a:xfrm>
            <a:off x="6823881" y="482481"/>
            <a:ext cx="4039737" cy="569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8E9E9-63C2-BC4B-A07C-ECB5ED3EF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32"/>
            <a:ext cx="10515600" cy="1325563"/>
          </a:xfrm>
        </p:spPr>
        <p:txBody>
          <a:bodyPr/>
          <a:lstStyle/>
          <a:p>
            <a:r>
              <a:rPr lang="en-US" dirty="0"/>
              <a:t>Why should I use it?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3BC85E9-8DF3-F644-9E9F-76CB484B8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1" y="1199771"/>
            <a:ext cx="9660066" cy="560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584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sz="3600" dirty="0"/>
              <a:t>Enable for most important accounts (e.g. email, Amazon), but doesn’t hurt to do it for other accounts too</a:t>
            </a:r>
          </a:p>
          <a:p>
            <a:endParaRPr lang="en-GB" sz="3600" dirty="0"/>
          </a:p>
          <a:p>
            <a:r>
              <a:rPr lang="en-GB" sz="3600" dirty="0"/>
              <a:t>What services support 2FA?: </a:t>
            </a:r>
            <a:r>
              <a:rPr lang="en-GB" sz="3600" dirty="0">
                <a:hlinkClick r:id="rId2"/>
              </a:rPr>
              <a:t>https://2fa.directory/gb/</a:t>
            </a:r>
            <a:r>
              <a:rPr lang="en-GB" sz="3600" dirty="0"/>
              <a:t> </a:t>
            </a:r>
          </a:p>
          <a:p>
            <a:endParaRPr lang="en-GB" sz="3600" dirty="0"/>
          </a:p>
          <a:p>
            <a:r>
              <a:rPr lang="en-GB" sz="3600" dirty="0"/>
              <a:t>Save Back Up Codes </a:t>
            </a:r>
          </a:p>
          <a:p>
            <a:pPr lvl="1"/>
            <a:r>
              <a:rPr lang="en-GB" sz="3200" dirty="0"/>
              <a:t>Obtained when enabling 2FA</a:t>
            </a:r>
          </a:p>
        </p:txBody>
      </p:sp>
    </p:spTree>
    <p:extLst>
      <p:ext uri="{BB962C8B-B14F-4D97-AF65-F5344CB8AC3E}">
        <p14:creationId xmlns:p14="http://schemas.microsoft.com/office/powerpoint/2010/main" val="3173991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EF4A1-9067-7CBF-0417-2485F8329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Password Alternatives</a:t>
            </a:r>
            <a:br>
              <a:rPr lang="en-GB" dirty="0"/>
            </a:br>
            <a:r>
              <a:rPr lang="en-GB" sz="3600" dirty="0"/>
              <a:t>One-Time Passwords / Magic Links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6D3B8-C0DD-10BB-B898-9B723CD21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Sometimes, instead of using passwords, websites will email or text a code or link to you when you want to log in</a:t>
            </a:r>
          </a:p>
          <a:p>
            <a:r>
              <a:rPr lang="en-GB" dirty="0"/>
              <a:t>The logic</a:t>
            </a:r>
          </a:p>
          <a:p>
            <a:pPr lvl="1"/>
            <a:r>
              <a:rPr lang="en-GB" dirty="0"/>
              <a:t>Your email account should be well secured already</a:t>
            </a:r>
          </a:p>
          <a:p>
            <a:pPr lvl="1"/>
            <a:r>
              <a:rPr lang="en-GB" dirty="0"/>
              <a:t>In most cases, the email is how you reset a password anyway</a:t>
            </a:r>
          </a:p>
          <a:p>
            <a:pPr lvl="1"/>
            <a:r>
              <a:rPr lang="en-GB" dirty="0"/>
              <a:t>Only used once and will expire, so a compromised code is less risk than a compromised password</a:t>
            </a:r>
          </a:p>
          <a:p>
            <a:pPr lvl="1"/>
            <a:r>
              <a:rPr lang="en-GB" dirty="0"/>
              <a:t>No need to remember anything</a:t>
            </a:r>
          </a:p>
          <a:p>
            <a:r>
              <a:rPr lang="en-GB" dirty="0"/>
              <a:t>But</a:t>
            </a:r>
          </a:p>
          <a:p>
            <a:pPr lvl="1"/>
            <a:r>
              <a:rPr lang="en-GB" dirty="0"/>
              <a:t>Password AND Code (i.e. 2FA) is still much stronger</a:t>
            </a:r>
          </a:p>
          <a:p>
            <a:pPr lvl="1"/>
            <a:r>
              <a:rPr lang="en-GB" dirty="0"/>
              <a:t>Remember to never share one-time codes with anyone</a:t>
            </a:r>
          </a:p>
        </p:txBody>
      </p:sp>
    </p:spTree>
    <p:extLst>
      <p:ext uri="{BB962C8B-B14F-4D97-AF65-F5344CB8AC3E}">
        <p14:creationId xmlns:p14="http://schemas.microsoft.com/office/powerpoint/2010/main" val="81447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0763A-5615-E25F-4125-2D6FC64E2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Password Alternatives</a:t>
            </a:r>
            <a:br>
              <a:rPr lang="en-GB" dirty="0"/>
            </a:br>
            <a:r>
              <a:rPr lang="en-GB" sz="3600" dirty="0"/>
              <a:t>Single Sign-On (SSO)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94E9C-93A6-2206-0568-6B3B11D03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Sometimes, websites or services will offer you to “Sign in with …”</a:t>
            </a:r>
          </a:p>
          <a:p>
            <a:pPr lvl="1"/>
            <a:r>
              <a:rPr lang="en-GB" dirty="0"/>
              <a:t>Google, Facebook, Apple etc</a:t>
            </a:r>
          </a:p>
          <a:p>
            <a:pPr lvl="1"/>
            <a:r>
              <a:rPr lang="en-GB" dirty="0"/>
              <a:t>A place of work</a:t>
            </a:r>
          </a:p>
          <a:p>
            <a:r>
              <a:rPr lang="en-GB" dirty="0"/>
              <a:t>Benefits</a:t>
            </a:r>
          </a:p>
          <a:p>
            <a:pPr lvl="1"/>
            <a:r>
              <a:rPr lang="en-GB" dirty="0"/>
              <a:t>Quick</a:t>
            </a:r>
          </a:p>
          <a:p>
            <a:pPr lvl="1"/>
            <a:r>
              <a:rPr lang="en-GB" dirty="0"/>
              <a:t>No new passwords</a:t>
            </a:r>
          </a:p>
          <a:p>
            <a:pPr lvl="1"/>
            <a:r>
              <a:rPr lang="en-GB" dirty="0"/>
              <a:t>As secure as your existing login (e.g. maybe you have 2FA set up)</a:t>
            </a:r>
          </a:p>
          <a:p>
            <a:r>
              <a:rPr lang="en-GB" dirty="0"/>
              <a:t>Downsides</a:t>
            </a:r>
          </a:p>
          <a:p>
            <a:pPr lvl="1"/>
            <a:r>
              <a:rPr lang="en-GB" dirty="0"/>
              <a:t>That company gets data about where you sign in</a:t>
            </a:r>
          </a:p>
          <a:p>
            <a:pPr lvl="1"/>
            <a:r>
              <a:rPr lang="en-GB" dirty="0"/>
              <a:t>If your login for that company is compromised, this new account is too</a:t>
            </a:r>
          </a:p>
          <a:p>
            <a:pPr lvl="1"/>
            <a:r>
              <a:rPr lang="en-GB" dirty="0"/>
              <a:t>Makes you dependent on them</a:t>
            </a:r>
          </a:p>
          <a:p>
            <a:pPr lvl="1"/>
            <a:r>
              <a:rPr lang="en-GB" dirty="0"/>
              <a:t>Phishing risk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6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F6BCD-9BFA-C661-0D20-B76BA17C5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21624-D694-F2C7-EF84-025CC78D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Password Alternatives</a:t>
            </a:r>
            <a:br>
              <a:rPr lang="en-GB" dirty="0"/>
            </a:br>
            <a:r>
              <a:rPr lang="en-GB" sz="3600" dirty="0"/>
              <a:t>Passkeys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4E359-2434-248C-C6DB-F1E58478E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Up and coming, not yet widely used (but growing)</a:t>
            </a:r>
          </a:p>
          <a:p>
            <a:r>
              <a:rPr lang="en-GB" dirty="0"/>
              <a:t>Your device creates a pair of virtual keys</a:t>
            </a:r>
          </a:p>
          <a:p>
            <a:pPr lvl="1"/>
            <a:r>
              <a:rPr lang="en-GB" dirty="0"/>
              <a:t>One on the service you’ll use them to access</a:t>
            </a:r>
          </a:p>
          <a:p>
            <a:pPr lvl="1"/>
            <a:r>
              <a:rPr lang="en-GB" dirty="0"/>
              <a:t>One on your device or password manager (passkey)</a:t>
            </a:r>
          </a:p>
          <a:p>
            <a:r>
              <a:rPr lang="en-GB" dirty="0"/>
              <a:t>These two keys allow the service to ask your device a question that could only be answered if it has the passkey</a:t>
            </a:r>
          </a:p>
          <a:p>
            <a:r>
              <a:rPr lang="en-GB" dirty="0"/>
              <a:t>The passkey is kept on your device or password manager</a:t>
            </a:r>
          </a:p>
          <a:p>
            <a:r>
              <a:rPr lang="en-GB" dirty="0"/>
              <a:t>Your device or password manager will only give the answer if you tell it to (e.g. using your fingerprint to check who you are)</a:t>
            </a:r>
          </a:p>
          <a:p>
            <a:r>
              <a:rPr lang="en-GB" dirty="0"/>
              <a:t>Passkeys are very secure, just not very common yet</a:t>
            </a:r>
          </a:p>
        </p:txBody>
      </p:sp>
    </p:spTree>
    <p:extLst>
      <p:ext uri="{BB962C8B-B14F-4D97-AF65-F5344CB8AC3E}">
        <p14:creationId xmlns:p14="http://schemas.microsoft.com/office/powerpoint/2010/main" val="251239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438DE-D89E-3454-389F-6E8BDBE88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Authentication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4E953-8978-0C00-729F-C95287E3C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Passwords should be </a:t>
            </a:r>
            <a:r>
              <a:rPr lang="en-GB" b="1" dirty="0"/>
              <a:t>strong</a:t>
            </a:r>
            <a:r>
              <a:rPr lang="en-GB" dirty="0"/>
              <a:t> so that they can’t be cracked if they are leaked</a:t>
            </a:r>
          </a:p>
          <a:p>
            <a:pPr lvl="1"/>
            <a:r>
              <a:rPr lang="en-GB" dirty="0"/>
              <a:t>Three (truly) random words is an easy way to make strong passwords</a:t>
            </a:r>
          </a:p>
          <a:p>
            <a:pPr lvl="1"/>
            <a:r>
              <a:rPr lang="en-GB" dirty="0"/>
              <a:t>Don’t be predictable</a:t>
            </a:r>
          </a:p>
          <a:p>
            <a:r>
              <a:rPr lang="en-GB" dirty="0"/>
              <a:t>Passwords should be </a:t>
            </a:r>
            <a:r>
              <a:rPr lang="en-GB" b="1" dirty="0"/>
              <a:t>unique</a:t>
            </a:r>
            <a:r>
              <a:rPr lang="en-GB" dirty="0"/>
              <a:t> so that one data breach or accidentally shared password does not affect other accounts</a:t>
            </a:r>
          </a:p>
          <a:p>
            <a:pPr lvl="1"/>
            <a:r>
              <a:rPr lang="en-GB" dirty="0"/>
              <a:t>Ideally, every account has a different password</a:t>
            </a:r>
          </a:p>
          <a:p>
            <a:pPr lvl="1"/>
            <a:r>
              <a:rPr lang="en-GB" dirty="0"/>
              <a:t>Password managers can make this easy</a:t>
            </a:r>
          </a:p>
          <a:p>
            <a:r>
              <a:rPr lang="en-GB" dirty="0"/>
              <a:t>Use </a:t>
            </a:r>
            <a:r>
              <a:rPr lang="en-GB" b="1" dirty="0"/>
              <a:t>Two-Factor Authentication (2FA) </a:t>
            </a:r>
            <a:r>
              <a:rPr lang="en-GB" dirty="0"/>
              <a:t>on important accounts</a:t>
            </a:r>
          </a:p>
          <a:p>
            <a:pPr lvl="1"/>
            <a:r>
              <a:rPr lang="en-GB" dirty="0"/>
              <a:t>SMS is better than nothing, but authenticator apps are best</a:t>
            </a:r>
          </a:p>
          <a:p>
            <a:pPr lvl="1"/>
            <a:r>
              <a:rPr lang="en-GB" dirty="0"/>
              <a:t>Save your backup codes if you use an app</a:t>
            </a:r>
          </a:p>
          <a:p>
            <a:r>
              <a:rPr lang="en-GB" dirty="0"/>
              <a:t>Be open to using passkeys when they become more common</a:t>
            </a:r>
          </a:p>
        </p:txBody>
      </p:sp>
    </p:spTree>
    <p:extLst>
      <p:ext uri="{BB962C8B-B14F-4D97-AF65-F5344CB8AC3E}">
        <p14:creationId xmlns:p14="http://schemas.microsoft.com/office/powerpoint/2010/main" val="4061006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A56B8C-7639-014C-9370-F19481C19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753" y="135158"/>
            <a:ext cx="8417013" cy="1140582"/>
          </a:xfrm>
        </p:spPr>
        <p:txBody>
          <a:bodyPr/>
          <a:lstStyle/>
          <a:p>
            <a:r>
              <a:rPr lang="en-US" dirty="0"/>
              <a:t>Hashing is a one-way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3AB4FA-FC0D-2341-A1D9-DE4B5E8D1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55" y="1640291"/>
            <a:ext cx="3839394" cy="3839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A10FEA-8485-5C46-9B1B-63897DC4D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65" r="18059"/>
          <a:stretch/>
        </p:blipFill>
        <p:spPr>
          <a:xfrm>
            <a:off x="8554835" y="1374064"/>
            <a:ext cx="3005991" cy="3839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95B6F8-3A51-B04E-B51A-31386A865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3" b="15293"/>
          <a:stretch/>
        </p:blipFill>
        <p:spPr>
          <a:xfrm>
            <a:off x="4419600" y="1374064"/>
            <a:ext cx="3692608" cy="38393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D5B921-BA8F-2744-BC53-46812A46D7F4}"/>
              </a:ext>
            </a:extLst>
          </p:cNvPr>
          <p:cNvSpPr txBox="1"/>
          <p:nvPr/>
        </p:nvSpPr>
        <p:spPr>
          <a:xfrm>
            <a:off x="-728297" y="5869185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”I can read this”</a:t>
            </a:r>
          </a:p>
        </p:txBody>
      </p:sp>
      <p:pic>
        <p:nvPicPr>
          <p:cNvPr id="9" name="Graphic 8" descr="Arrow: Straight">
            <a:extLst>
              <a:ext uri="{FF2B5EF4-FFF2-40B4-BE49-F238E27FC236}">
                <a16:creationId xmlns:a16="http://schemas.microsoft.com/office/drawing/2014/main" id="{3FECEDB7-6DAB-734A-895D-925281209C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3629527" y="5694825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852A44-CED2-2B4E-8739-AB6842AF0F7E}"/>
              </a:ext>
            </a:extLst>
          </p:cNvPr>
          <p:cNvSpPr txBox="1"/>
          <p:nvPr/>
        </p:nvSpPr>
        <p:spPr>
          <a:xfrm>
            <a:off x="5427704" y="5522513"/>
            <a:ext cx="1676400" cy="1200329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/>
              <a:t>Hash Function</a:t>
            </a:r>
          </a:p>
          <a:p>
            <a:pPr algn="ctr"/>
            <a:r>
              <a:rPr lang="en-US" dirty="0"/>
              <a:t>(SHA-256)</a:t>
            </a:r>
          </a:p>
          <a:p>
            <a:endParaRPr lang="en-US" dirty="0"/>
          </a:p>
        </p:txBody>
      </p:sp>
      <p:pic>
        <p:nvPicPr>
          <p:cNvPr id="11" name="Graphic 10" descr="Arrow: Straight">
            <a:extLst>
              <a:ext uri="{FF2B5EF4-FFF2-40B4-BE49-F238E27FC236}">
                <a16:creationId xmlns:a16="http://schemas.microsoft.com/office/drawing/2014/main" id="{6FA2751B-5900-4243-8C1F-89BC81A0DB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7437753" y="5694824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806313-6CB7-D942-B2E3-FAAE141EF76D}"/>
              </a:ext>
            </a:extLst>
          </p:cNvPr>
          <p:cNvSpPr txBox="1"/>
          <p:nvPr/>
        </p:nvSpPr>
        <p:spPr>
          <a:xfrm>
            <a:off x="8554834" y="5479685"/>
            <a:ext cx="31089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7c914ae5b2604eab8c550193ffbeb5ddc1582afeaee9eefdb2f046f8652bb9d8</a:t>
            </a:r>
          </a:p>
        </p:txBody>
      </p:sp>
    </p:spTree>
    <p:extLst>
      <p:ext uri="{BB962C8B-B14F-4D97-AF65-F5344CB8AC3E}">
        <p14:creationId xmlns:p14="http://schemas.microsoft.com/office/powerpoint/2010/main" val="208292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0F1EB-EB91-621B-A33C-BCAC61F3F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happens to the juice?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60EB8-3E1A-DFCE-CF19-26B232B4E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same password will produce the same hash (juice) every time</a:t>
            </a:r>
          </a:p>
          <a:p>
            <a:r>
              <a:rPr lang="en-GB" dirty="0"/>
              <a:t>Legitimate websites just store the hash (juice)</a:t>
            </a:r>
          </a:p>
          <a:p>
            <a:r>
              <a:rPr lang="en-GB" dirty="0"/>
              <a:t>When you type in your password to log in, your computer juices it and </a:t>
            </a:r>
            <a:r>
              <a:rPr lang="en-GB" u="sng" dirty="0"/>
              <a:t>only sends the juice to be checked</a:t>
            </a:r>
            <a:r>
              <a:rPr lang="en-GB" dirty="0"/>
              <a:t> </a:t>
            </a:r>
          </a:p>
          <a:p>
            <a:r>
              <a:rPr lang="en-GB" dirty="0"/>
              <a:t>If it matches what they have on file, you are who you say you are</a:t>
            </a:r>
          </a:p>
          <a:p>
            <a:r>
              <a:rPr lang="en-GB" dirty="0"/>
              <a:t>If stored passwords are exposed in a data breach, they are usually juice</a:t>
            </a:r>
          </a:p>
          <a:p>
            <a:r>
              <a:rPr lang="en-GB" dirty="0"/>
              <a:t>Many lists of juiced passwords are available for sale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350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6B40F2-95EE-0E46-BB02-08FEF3348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https://haveibeenpwned.com/</a:t>
            </a:r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ACE4EF-7619-F849-A99C-4C791D17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importance of unique passwords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89316E-E7B9-6F4C-B579-DC6F38DE3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266418"/>
            <a:ext cx="10515599" cy="36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16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75743-DAA2-B479-9890-F8767F28B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hackers turn juice back into passwords?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49FEC-F5E6-1BD6-1D0D-41FDE801E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This is called </a:t>
            </a:r>
            <a:r>
              <a:rPr lang="en-GB" b="1" dirty="0"/>
              <a:t>password cracking</a:t>
            </a:r>
          </a:p>
          <a:p>
            <a:r>
              <a:rPr lang="en-GB" dirty="0"/>
              <a:t>Because the hackers have a list of hashes, they aren’t restricted to a few guesses (like they would be when using a website, or when trying to get into a phone)</a:t>
            </a:r>
          </a:p>
          <a:p>
            <a:r>
              <a:rPr lang="en-GB" dirty="0"/>
              <a:t>Their process:</a:t>
            </a:r>
          </a:p>
          <a:p>
            <a:pPr lvl="1"/>
            <a:r>
              <a:rPr lang="en-GB" dirty="0"/>
              <a:t>Pick a password to try</a:t>
            </a:r>
          </a:p>
          <a:p>
            <a:pPr lvl="1"/>
            <a:r>
              <a:rPr lang="en-GB" dirty="0"/>
              <a:t>Juice the password</a:t>
            </a:r>
          </a:p>
          <a:p>
            <a:pPr lvl="1"/>
            <a:r>
              <a:rPr lang="en-GB" dirty="0"/>
              <a:t>Check the list. Has anyone used this password?</a:t>
            </a:r>
          </a:p>
          <a:p>
            <a:pPr lvl="1"/>
            <a:r>
              <a:rPr lang="en-GB" dirty="0"/>
              <a:t>Repeat</a:t>
            </a:r>
          </a:p>
          <a:p>
            <a:r>
              <a:rPr lang="en-GB" dirty="0"/>
              <a:t>Sound slow? They can check thousands, millions, or even billions per second!</a:t>
            </a:r>
          </a:p>
        </p:txBody>
      </p:sp>
    </p:spTree>
    <p:extLst>
      <p:ext uri="{BB962C8B-B14F-4D97-AF65-F5344CB8AC3E}">
        <p14:creationId xmlns:p14="http://schemas.microsoft.com/office/powerpoint/2010/main" val="52518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BD4C3-A995-DC4F-5399-813C81074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Password cracking option 1: brute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DC08C-059F-BC66-8116-73CA1A566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Simply try every possible password, starting with the shortest</a:t>
            </a:r>
          </a:p>
          <a:p>
            <a:r>
              <a:rPr lang="en-GB" dirty="0"/>
              <a:t>If you use a password that is short and simple, they </a:t>
            </a:r>
            <a:r>
              <a:rPr lang="en-GB" b="1" dirty="0"/>
              <a:t>will</a:t>
            </a:r>
            <a:r>
              <a:rPr lang="en-GB" dirty="0"/>
              <a:t> find it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526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9E54-53CD-857A-F056-30F23EB6F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hurdle: Get past brute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03149-8244-4D1D-5F3D-8BD92FB6D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Passwords that are longer and use different types of characters (upper case, numbers, symbols) get exponentially harder to crack this way</a:t>
            </a:r>
          </a:p>
          <a:p>
            <a:r>
              <a:rPr lang="en-GB" dirty="0"/>
              <a:t>Therefore, passwords should be </a:t>
            </a:r>
            <a:r>
              <a:rPr lang="en-GB" b="1" dirty="0"/>
              <a:t>strong</a:t>
            </a:r>
            <a:endParaRPr lang="en-GB" dirty="0"/>
          </a:p>
          <a:p>
            <a:r>
              <a:rPr lang="en-GB" dirty="0"/>
              <a:t>But, that’s not all!</a:t>
            </a:r>
          </a:p>
        </p:txBody>
      </p:sp>
    </p:spTree>
    <p:extLst>
      <p:ext uri="{BB962C8B-B14F-4D97-AF65-F5344CB8AC3E}">
        <p14:creationId xmlns:p14="http://schemas.microsoft.com/office/powerpoint/2010/main" val="3282874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C8649-8517-D365-A6E1-A891BC1EA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Password cracking option 2: dictionary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D6C14-7731-A018-DC06-D6DCE00EE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Having a strong password is no help if it is predictable</a:t>
            </a:r>
          </a:p>
          <a:p>
            <a:r>
              <a:rPr lang="en-GB" dirty="0"/>
              <a:t>Before trying all possible passwords, they’ll try a list of likely possibilities, including:</a:t>
            </a:r>
          </a:p>
          <a:p>
            <a:pPr lvl="1"/>
            <a:r>
              <a:rPr lang="en-GB" dirty="0"/>
              <a:t>Every word in the dictionary (doesn’t matter how long)</a:t>
            </a:r>
          </a:p>
          <a:p>
            <a:pPr lvl="1"/>
            <a:r>
              <a:rPr lang="en-GB" dirty="0"/>
              <a:t>Every password that has previously been exposed in a breach</a:t>
            </a:r>
          </a:p>
          <a:p>
            <a:pPr lvl="1"/>
            <a:r>
              <a:rPr lang="en-GB" dirty="0"/>
              <a:t>Common patterns of these with added numbers/symbol replacements</a:t>
            </a:r>
          </a:p>
          <a:p>
            <a:r>
              <a:rPr lang="en-GB" dirty="0"/>
              <a:t>Therefore your password should be </a:t>
            </a:r>
            <a:r>
              <a:rPr lang="en-GB" b="1" dirty="0"/>
              <a:t>unique</a:t>
            </a:r>
            <a:endParaRPr lang="en-GB" dirty="0"/>
          </a:p>
          <a:p>
            <a:r>
              <a:rPr lang="en-GB" dirty="0"/>
              <a:t>It should not be used anywhere else</a:t>
            </a:r>
          </a:p>
        </p:txBody>
      </p:sp>
    </p:spTree>
    <p:extLst>
      <p:ext uri="{BB962C8B-B14F-4D97-AF65-F5344CB8AC3E}">
        <p14:creationId xmlns:p14="http://schemas.microsoft.com/office/powerpoint/2010/main" val="216923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8731</TotalTime>
  <Words>1491</Words>
  <Application>Microsoft Office PowerPoint</Application>
  <PresentationFormat>Widescreen</PresentationFormat>
  <Paragraphs>179</Paragraphs>
  <Slides>28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Aptos</vt:lpstr>
      <vt:lpstr>Aptos Display</vt:lpstr>
      <vt:lpstr>Arial</vt:lpstr>
      <vt:lpstr>Azo Sans Thin</vt:lpstr>
      <vt:lpstr>Wingdings</vt:lpstr>
      <vt:lpstr>Office Theme</vt:lpstr>
      <vt:lpstr>Authentication</vt:lpstr>
      <vt:lpstr>Passwords</vt:lpstr>
      <vt:lpstr>Hashing is a one-way function</vt:lpstr>
      <vt:lpstr>What happens to the juice?</vt:lpstr>
      <vt:lpstr>The importance of unique passwords</vt:lpstr>
      <vt:lpstr>How do hackers turn juice back into passwords?</vt:lpstr>
      <vt:lpstr>Password cracking option 1: brute force</vt:lpstr>
      <vt:lpstr>First hurdle: Get past brute force</vt:lpstr>
      <vt:lpstr>Password cracking option 2: dictionary</vt:lpstr>
      <vt:lpstr>Second hurdle: be unpredictable</vt:lpstr>
      <vt:lpstr>Tips for creating good long passwords</vt:lpstr>
      <vt:lpstr>You might need to compromise</vt:lpstr>
      <vt:lpstr>Another approach: Password Managers</vt:lpstr>
      <vt:lpstr>PowerPoint Presentation</vt:lpstr>
      <vt:lpstr>Choosing a password manager</vt:lpstr>
      <vt:lpstr>Two Factor Authentication (2FA)</vt:lpstr>
      <vt:lpstr>Using multiple factors</vt:lpstr>
      <vt:lpstr>SMS Text Codes</vt:lpstr>
      <vt:lpstr>Authenticator Apps</vt:lpstr>
      <vt:lpstr>PowerPoint Presentation</vt:lpstr>
      <vt:lpstr>Drawbacks</vt:lpstr>
      <vt:lpstr>Back Up Codes</vt:lpstr>
      <vt:lpstr>Why should I use it?</vt:lpstr>
      <vt:lpstr>Tips</vt:lpstr>
      <vt:lpstr>Password Alternatives One-Time Passwords / Magic Links</vt:lpstr>
      <vt:lpstr>Password Alternatives Single Sign-On (SSO)</vt:lpstr>
      <vt:lpstr>Password Alternatives Passkeys</vt:lpstr>
      <vt:lpstr>Authentication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Jack Holt</dc:creator>
  <cp:lastModifiedBy>Jack Holt</cp:lastModifiedBy>
  <cp:revision>1</cp:revision>
  <dcterms:created xsi:type="dcterms:W3CDTF">2025-11-13T14:58:46Z</dcterms:created>
  <dcterms:modified xsi:type="dcterms:W3CDTF">2026-05-01T12:49:35Z</dcterms:modified>
</cp:coreProperties>
</file>