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B_B57FBB59.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257" r:id="rId3"/>
    <p:sldId id="259" r:id="rId4"/>
    <p:sldId id="260" r:id="rId5"/>
    <p:sldId id="261" r:id="rId6"/>
    <p:sldId id="263" r:id="rId7"/>
    <p:sldId id="264" r:id="rId8"/>
    <p:sldId id="265" r:id="rId9"/>
    <p:sldId id="266" r:id="rId10"/>
    <p:sldId id="267" r:id="rId11"/>
    <p:sldId id="268" r:id="rId12"/>
    <p:sldId id="269" r:id="rId13"/>
    <p:sldId id="271" r:id="rId14"/>
    <p:sldId id="272" r:id="rId15"/>
    <p:sldId id="273" r:id="rId16"/>
    <p:sldId id="274" r:id="rId17"/>
    <p:sldId id="275" r:id="rId18"/>
    <p:sldId id="323" r:id="rId19"/>
    <p:sldId id="324" r:id="rId20"/>
    <p:sldId id="325" r:id="rId21"/>
    <p:sldId id="326" r:id="rId22"/>
    <p:sldId id="327" r:id="rId23"/>
    <p:sldId id="276" r:id="rId24"/>
    <p:sldId id="278" r:id="rId25"/>
    <p:sldId id="279" r:id="rId26"/>
    <p:sldId id="280" r:id="rId27"/>
    <p:sldId id="281" r:id="rId28"/>
    <p:sldId id="282" r:id="rId29"/>
    <p:sldId id="283" r:id="rId30"/>
    <p:sldId id="284" r:id="rId31"/>
    <p:sldId id="285" r:id="rId32"/>
    <p:sldId id="286" r:id="rId33"/>
    <p:sldId id="438" r:id="rId34"/>
    <p:sldId id="439" r:id="rId35"/>
    <p:sldId id="440" r:id="rId36"/>
    <p:sldId id="441" r:id="rId37"/>
    <p:sldId id="442" r:id="rId38"/>
    <p:sldId id="443"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4" r:id="rId64"/>
    <p:sldId id="315" r:id="rId65"/>
    <p:sldId id="316" r:id="rId66"/>
    <p:sldId id="317" r:id="rId67"/>
    <p:sldId id="318" r:id="rId68"/>
    <p:sldId id="319" r:id="rId69"/>
    <p:sldId id="320" r:id="rId70"/>
    <p:sldId id="321" r:id="rId71"/>
    <p:sldId id="322" r:id="rId72"/>
    <p:sldId id="27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2BAEA3-0383-3AE1-A7D9-95CA865C4828}" name="oluwamayowa.tijani" initials="ol" userId="S::w23049862@northumbria.ac.uk::6afad472-e1b0-4f87-9ec2-dc876a3dd00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9"/>
    <p:restoredTop sz="78272"/>
  </p:normalViewPr>
  <p:slideViewPr>
    <p:cSldViewPr snapToGrid="0">
      <p:cViewPr varScale="1">
        <p:scale>
          <a:sx n="49" d="100"/>
          <a:sy n="49" d="100"/>
        </p:scale>
        <p:origin x="10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Holt" userId="0e2b4a74b6d62732" providerId="LiveId" clId="{EFE6B476-92E3-4449-9CE7-5EEC32974E8F}"/>
    <pc:docChg chg="delSld">
      <pc:chgData name="Jack Holt" userId="0e2b4a74b6d62732" providerId="LiveId" clId="{EFE6B476-92E3-4449-9CE7-5EEC32974E8F}" dt="2026-05-01T12:48:10.577" v="0" actId="2696"/>
      <pc:docMkLst>
        <pc:docMk/>
      </pc:docMkLst>
      <pc:sldChg chg="del">
        <pc:chgData name="Jack Holt" userId="0e2b4a74b6d62732" providerId="LiveId" clId="{EFE6B476-92E3-4449-9CE7-5EEC32974E8F}" dt="2026-05-01T12:48:10.577" v="0" actId="2696"/>
        <pc:sldMkLst>
          <pc:docMk/>
          <pc:sldMk cId="932479288" sldId="412"/>
        </pc:sldMkLst>
      </pc:sldChg>
      <pc:sldChg chg="del">
        <pc:chgData name="Jack Holt" userId="0e2b4a74b6d62732" providerId="LiveId" clId="{EFE6B476-92E3-4449-9CE7-5EEC32974E8F}" dt="2026-05-01T12:48:10.577" v="0" actId="2696"/>
        <pc:sldMkLst>
          <pc:docMk/>
          <pc:sldMk cId="2310613281" sldId="413"/>
        </pc:sldMkLst>
      </pc:sldChg>
      <pc:sldChg chg="del">
        <pc:chgData name="Jack Holt" userId="0e2b4a74b6d62732" providerId="LiveId" clId="{EFE6B476-92E3-4449-9CE7-5EEC32974E8F}" dt="2026-05-01T12:48:10.577" v="0" actId="2696"/>
        <pc:sldMkLst>
          <pc:docMk/>
          <pc:sldMk cId="239174647" sldId="414"/>
        </pc:sldMkLst>
      </pc:sldChg>
      <pc:sldChg chg="del">
        <pc:chgData name="Jack Holt" userId="0e2b4a74b6d62732" providerId="LiveId" clId="{EFE6B476-92E3-4449-9CE7-5EEC32974E8F}" dt="2026-05-01T12:48:10.577" v="0" actId="2696"/>
        <pc:sldMkLst>
          <pc:docMk/>
          <pc:sldMk cId="2736453603" sldId="415"/>
        </pc:sldMkLst>
      </pc:sldChg>
      <pc:sldChg chg="del">
        <pc:chgData name="Jack Holt" userId="0e2b4a74b6d62732" providerId="LiveId" clId="{EFE6B476-92E3-4449-9CE7-5EEC32974E8F}" dt="2026-05-01T12:48:10.577" v="0" actId="2696"/>
        <pc:sldMkLst>
          <pc:docMk/>
          <pc:sldMk cId="2460395433" sldId="418"/>
        </pc:sldMkLst>
      </pc:sldChg>
      <pc:sldChg chg="del">
        <pc:chgData name="Jack Holt" userId="0e2b4a74b6d62732" providerId="LiveId" clId="{EFE6B476-92E3-4449-9CE7-5EEC32974E8F}" dt="2026-05-01T12:48:10.577" v="0" actId="2696"/>
        <pc:sldMkLst>
          <pc:docMk/>
          <pc:sldMk cId="1472791694" sldId="419"/>
        </pc:sldMkLst>
      </pc:sldChg>
      <pc:sldChg chg="del">
        <pc:chgData name="Jack Holt" userId="0e2b4a74b6d62732" providerId="LiveId" clId="{EFE6B476-92E3-4449-9CE7-5EEC32974E8F}" dt="2026-05-01T12:48:10.577" v="0" actId="2696"/>
        <pc:sldMkLst>
          <pc:docMk/>
          <pc:sldMk cId="2331169003" sldId="420"/>
        </pc:sldMkLst>
      </pc:sldChg>
      <pc:sldChg chg="del">
        <pc:chgData name="Jack Holt" userId="0e2b4a74b6d62732" providerId="LiveId" clId="{EFE6B476-92E3-4449-9CE7-5EEC32974E8F}" dt="2026-05-01T12:48:10.577" v="0" actId="2696"/>
        <pc:sldMkLst>
          <pc:docMk/>
          <pc:sldMk cId="1748867109" sldId="423"/>
        </pc:sldMkLst>
      </pc:sldChg>
      <pc:sldChg chg="del">
        <pc:chgData name="Jack Holt" userId="0e2b4a74b6d62732" providerId="LiveId" clId="{EFE6B476-92E3-4449-9CE7-5EEC32974E8F}" dt="2026-05-01T12:48:10.577" v="0" actId="2696"/>
        <pc:sldMkLst>
          <pc:docMk/>
          <pc:sldMk cId="3339665991" sldId="424"/>
        </pc:sldMkLst>
      </pc:sldChg>
      <pc:sldChg chg="del">
        <pc:chgData name="Jack Holt" userId="0e2b4a74b6d62732" providerId="LiveId" clId="{EFE6B476-92E3-4449-9CE7-5EEC32974E8F}" dt="2026-05-01T12:48:10.577" v="0" actId="2696"/>
        <pc:sldMkLst>
          <pc:docMk/>
          <pc:sldMk cId="1881372952" sldId="425"/>
        </pc:sldMkLst>
      </pc:sldChg>
      <pc:sldChg chg="del">
        <pc:chgData name="Jack Holt" userId="0e2b4a74b6d62732" providerId="LiveId" clId="{EFE6B476-92E3-4449-9CE7-5EEC32974E8F}" dt="2026-05-01T12:48:10.577" v="0" actId="2696"/>
        <pc:sldMkLst>
          <pc:docMk/>
          <pc:sldMk cId="2934872684" sldId="426"/>
        </pc:sldMkLst>
      </pc:sldChg>
      <pc:sldChg chg="del">
        <pc:chgData name="Jack Holt" userId="0e2b4a74b6d62732" providerId="LiveId" clId="{EFE6B476-92E3-4449-9CE7-5EEC32974E8F}" dt="2026-05-01T12:48:10.577" v="0" actId="2696"/>
        <pc:sldMkLst>
          <pc:docMk/>
          <pc:sldMk cId="4011472124" sldId="429"/>
        </pc:sldMkLst>
      </pc:sldChg>
      <pc:sldChg chg="del">
        <pc:chgData name="Jack Holt" userId="0e2b4a74b6d62732" providerId="LiveId" clId="{EFE6B476-92E3-4449-9CE7-5EEC32974E8F}" dt="2026-05-01T12:48:10.577" v="0" actId="2696"/>
        <pc:sldMkLst>
          <pc:docMk/>
          <pc:sldMk cId="3563187189" sldId="430"/>
        </pc:sldMkLst>
      </pc:sldChg>
      <pc:sldChg chg="del">
        <pc:chgData name="Jack Holt" userId="0e2b4a74b6d62732" providerId="LiveId" clId="{EFE6B476-92E3-4449-9CE7-5EEC32974E8F}" dt="2026-05-01T12:48:10.577" v="0" actId="2696"/>
        <pc:sldMkLst>
          <pc:docMk/>
          <pc:sldMk cId="2584414807" sldId="431"/>
        </pc:sldMkLst>
      </pc:sldChg>
      <pc:sldChg chg="del">
        <pc:chgData name="Jack Holt" userId="0e2b4a74b6d62732" providerId="LiveId" clId="{EFE6B476-92E3-4449-9CE7-5EEC32974E8F}" dt="2026-05-01T12:48:10.577" v="0" actId="2696"/>
        <pc:sldMkLst>
          <pc:docMk/>
          <pc:sldMk cId="3001834781" sldId="432"/>
        </pc:sldMkLst>
      </pc:sldChg>
      <pc:sldChg chg="del">
        <pc:chgData name="Jack Holt" userId="0e2b4a74b6d62732" providerId="LiveId" clId="{EFE6B476-92E3-4449-9CE7-5EEC32974E8F}" dt="2026-05-01T12:48:10.577" v="0" actId="2696"/>
        <pc:sldMkLst>
          <pc:docMk/>
          <pc:sldMk cId="3434073312" sldId="433"/>
        </pc:sldMkLst>
      </pc:sldChg>
      <pc:sldChg chg="del">
        <pc:chgData name="Jack Holt" userId="0e2b4a74b6d62732" providerId="LiveId" clId="{EFE6B476-92E3-4449-9CE7-5EEC32974E8F}" dt="2026-05-01T12:48:10.577" v="0" actId="2696"/>
        <pc:sldMkLst>
          <pc:docMk/>
          <pc:sldMk cId="296045597" sldId="434"/>
        </pc:sldMkLst>
      </pc:sldChg>
      <pc:sldChg chg="del">
        <pc:chgData name="Jack Holt" userId="0e2b4a74b6d62732" providerId="LiveId" clId="{EFE6B476-92E3-4449-9CE7-5EEC32974E8F}" dt="2026-05-01T12:48:10.577" v="0" actId="2696"/>
        <pc:sldMkLst>
          <pc:docMk/>
          <pc:sldMk cId="123395102" sldId="435"/>
        </pc:sldMkLst>
      </pc:sldChg>
      <pc:sldChg chg="del">
        <pc:chgData name="Jack Holt" userId="0e2b4a74b6d62732" providerId="LiveId" clId="{EFE6B476-92E3-4449-9CE7-5EEC32974E8F}" dt="2026-05-01T12:48:10.577" v="0" actId="2696"/>
        <pc:sldMkLst>
          <pc:docMk/>
          <pc:sldMk cId="234597307" sldId="436"/>
        </pc:sldMkLst>
      </pc:sldChg>
      <pc:sldChg chg="del">
        <pc:chgData name="Jack Holt" userId="0e2b4a74b6d62732" providerId="LiveId" clId="{EFE6B476-92E3-4449-9CE7-5EEC32974E8F}" dt="2026-05-01T12:48:10.577" v="0" actId="2696"/>
        <pc:sldMkLst>
          <pc:docMk/>
          <pc:sldMk cId="3569631103" sldId="437"/>
        </pc:sldMkLst>
      </pc:sldChg>
    </pc:docChg>
  </pc:docChgLst>
  <pc:docChgLst>
    <pc:chgData name="Jack Holt" userId="42352095-8ea1-4793-9925-89f42e76d69d" providerId="ADAL" clId="{EFE6B476-92E3-4449-9CE7-5EEC32974E8F}"/>
    <pc:docChg chg="custSel delSld modSld">
      <pc:chgData name="Jack Holt" userId="42352095-8ea1-4793-9925-89f42e76d69d" providerId="ADAL" clId="{EFE6B476-92E3-4449-9CE7-5EEC32974E8F}" dt="2026-04-30T14:20:54.311" v="12" actId="20577"/>
      <pc:docMkLst>
        <pc:docMk/>
      </pc:docMkLst>
      <pc:sldChg chg="delSp modSp mod">
        <pc:chgData name="Jack Holt" userId="42352095-8ea1-4793-9925-89f42e76d69d" providerId="ADAL" clId="{EFE6B476-92E3-4449-9CE7-5EEC32974E8F}" dt="2026-04-30T14:18:53.037" v="2" actId="478"/>
        <pc:sldMkLst>
          <pc:docMk/>
          <pc:sldMk cId="3371047151" sldId="256"/>
        </pc:sldMkLst>
        <pc:spChg chg="del mod">
          <ac:chgData name="Jack Holt" userId="42352095-8ea1-4793-9925-89f42e76d69d" providerId="ADAL" clId="{EFE6B476-92E3-4449-9CE7-5EEC32974E8F}" dt="2026-04-30T14:18:53.037" v="2" actId="478"/>
          <ac:spMkLst>
            <pc:docMk/>
            <pc:sldMk cId="3371047151" sldId="256"/>
            <ac:spMk id="3" creationId="{48C152F6-65D0-686A-794F-83C805224C15}"/>
          </ac:spMkLst>
        </pc:spChg>
      </pc:sldChg>
      <pc:sldChg chg="del">
        <pc:chgData name="Jack Holt" userId="42352095-8ea1-4793-9925-89f42e76d69d" providerId="ADAL" clId="{EFE6B476-92E3-4449-9CE7-5EEC32974E8F}" dt="2026-04-30T14:18:57.418" v="3" actId="2696"/>
        <pc:sldMkLst>
          <pc:docMk/>
          <pc:sldMk cId="3259509720" sldId="258"/>
        </pc:sldMkLst>
      </pc:sldChg>
      <pc:sldChg chg="del">
        <pc:chgData name="Jack Holt" userId="42352095-8ea1-4793-9925-89f42e76d69d" providerId="ADAL" clId="{EFE6B476-92E3-4449-9CE7-5EEC32974E8F}" dt="2026-04-30T14:19:23.501" v="4" actId="47"/>
        <pc:sldMkLst>
          <pc:docMk/>
          <pc:sldMk cId="1043295365" sldId="262"/>
        </pc:sldMkLst>
      </pc:sldChg>
      <pc:sldChg chg="modSp mod">
        <pc:chgData name="Jack Holt" userId="42352095-8ea1-4793-9925-89f42e76d69d" providerId="ADAL" clId="{EFE6B476-92E3-4449-9CE7-5EEC32974E8F}" dt="2026-04-30T14:20:54.311" v="12" actId="20577"/>
        <pc:sldMkLst>
          <pc:docMk/>
          <pc:sldMk cId="2836020442" sldId="263"/>
        </pc:sldMkLst>
        <pc:spChg chg="mod">
          <ac:chgData name="Jack Holt" userId="42352095-8ea1-4793-9925-89f42e76d69d" providerId="ADAL" clId="{EFE6B476-92E3-4449-9CE7-5EEC32974E8F}" dt="2026-04-30T14:20:54.311" v="12" actId="20577"/>
          <ac:spMkLst>
            <pc:docMk/>
            <pc:sldMk cId="2836020442" sldId="263"/>
            <ac:spMk id="3" creationId="{FBC8B4AD-F7F4-42CE-9724-3DAA34385F6D}"/>
          </ac:spMkLst>
        </pc:spChg>
      </pc:sldChg>
      <pc:sldChg chg="delSp modSp mod">
        <pc:chgData name="Jack Holt" userId="42352095-8ea1-4793-9925-89f42e76d69d" providerId="ADAL" clId="{EFE6B476-92E3-4449-9CE7-5EEC32974E8F}" dt="2026-04-30T14:19:42.480" v="7" actId="20577"/>
        <pc:sldMkLst>
          <pc:docMk/>
          <pc:sldMk cId="2881061810" sldId="278"/>
        </pc:sldMkLst>
        <pc:spChg chg="mod">
          <ac:chgData name="Jack Holt" userId="42352095-8ea1-4793-9925-89f42e76d69d" providerId="ADAL" clId="{EFE6B476-92E3-4449-9CE7-5EEC32974E8F}" dt="2026-04-30T14:19:42.480" v="7" actId="20577"/>
          <ac:spMkLst>
            <pc:docMk/>
            <pc:sldMk cId="2881061810" sldId="278"/>
            <ac:spMk id="3" creationId="{E7AC5C10-3F99-3C47-1BFA-6156B4E489DA}"/>
          </ac:spMkLst>
        </pc:spChg>
        <pc:spChg chg="del">
          <ac:chgData name="Jack Holt" userId="42352095-8ea1-4793-9925-89f42e76d69d" providerId="ADAL" clId="{EFE6B476-92E3-4449-9CE7-5EEC32974E8F}" dt="2026-04-30T14:19:39.573" v="6" actId="478"/>
          <ac:spMkLst>
            <pc:docMk/>
            <pc:sldMk cId="2881061810" sldId="278"/>
            <ac:spMk id="5" creationId="{FAE8372A-8EC2-F8D2-871C-6339179D6087}"/>
          </ac:spMkLst>
        </pc:spChg>
      </pc:sldChg>
      <pc:sldChg chg="del">
        <pc:chgData name="Jack Holt" userId="42352095-8ea1-4793-9925-89f42e76d69d" providerId="ADAL" clId="{EFE6B476-92E3-4449-9CE7-5EEC32974E8F}" dt="2026-04-30T14:19:51.094" v="8" actId="47"/>
        <pc:sldMkLst>
          <pc:docMk/>
          <pc:sldMk cId="2337757223" sldId="287"/>
        </pc:sldMkLst>
      </pc:sldChg>
      <pc:sldChg chg="del">
        <pc:chgData name="Jack Holt" userId="42352095-8ea1-4793-9925-89f42e76d69d" providerId="ADAL" clId="{EFE6B476-92E3-4449-9CE7-5EEC32974E8F}" dt="2026-04-30T14:19:30.570" v="5" actId="47"/>
        <pc:sldMkLst>
          <pc:docMk/>
          <pc:sldMk cId="3123888402" sldId="288"/>
        </pc:sldMkLst>
      </pc:sldChg>
      <pc:sldChg chg="modSp mod">
        <pc:chgData name="Jack Holt" userId="42352095-8ea1-4793-9925-89f42e76d69d" providerId="ADAL" clId="{EFE6B476-92E3-4449-9CE7-5EEC32974E8F}" dt="2026-04-30T14:19:53.392" v="9" actId="20577"/>
        <pc:sldMkLst>
          <pc:docMk/>
          <pc:sldMk cId="2991179286" sldId="289"/>
        </pc:sldMkLst>
        <pc:spChg chg="mod">
          <ac:chgData name="Jack Holt" userId="42352095-8ea1-4793-9925-89f42e76d69d" providerId="ADAL" clId="{EFE6B476-92E3-4449-9CE7-5EEC32974E8F}" dt="2026-04-30T14:19:53.392" v="9" actId="20577"/>
          <ac:spMkLst>
            <pc:docMk/>
            <pc:sldMk cId="2991179286" sldId="289"/>
            <ac:spMk id="3" creationId="{65192AA7-518C-B339-BB61-F2F6C2A7178E}"/>
          </ac:spMkLst>
        </pc:spChg>
      </pc:sldChg>
      <pc:sldChg chg="del">
        <pc:chgData name="Jack Holt" userId="42352095-8ea1-4793-9925-89f42e76d69d" providerId="ADAL" clId="{EFE6B476-92E3-4449-9CE7-5EEC32974E8F}" dt="2026-04-30T14:20:04.473" v="10" actId="47"/>
        <pc:sldMkLst>
          <pc:docMk/>
          <pc:sldMk cId="2295754470" sldId="313"/>
        </pc:sldMkLst>
      </pc:sldChg>
      <pc:sldChg chg="modSp mod">
        <pc:chgData name="Jack Holt" userId="42352095-8ea1-4793-9925-89f42e76d69d" providerId="ADAL" clId="{EFE6B476-92E3-4449-9CE7-5EEC32974E8F}" dt="2026-04-30T14:20:07.846" v="11" actId="20577"/>
        <pc:sldMkLst>
          <pc:docMk/>
          <pc:sldMk cId="1324534155" sldId="314"/>
        </pc:sldMkLst>
        <pc:spChg chg="mod">
          <ac:chgData name="Jack Holt" userId="42352095-8ea1-4793-9925-89f42e76d69d" providerId="ADAL" clId="{EFE6B476-92E3-4449-9CE7-5EEC32974E8F}" dt="2026-04-30T14:20:07.846" v="11" actId="20577"/>
          <ac:spMkLst>
            <pc:docMk/>
            <pc:sldMk cId="1324534155" sldId="314"/>
            <ac:spMk id="3" creationId="{F4B5B439-CA44-9931-47CD-A04D7DA3D26F}"/>
          </ac:spMkLst>
        </pc:spChg>
      </pc:sldChg>
    </pc:docChg>
  </pc:docChgLst>
</pc:chgInfo>
</file>

<file path=ppt/comments/modernComment_10B_B57FBB59.xml><?xml version="1.0" encoding="utf-8"?>
<p188:cmLst xmlns:a="http://schemas.openxmlformats.org/drawingml/2006/main" xmlns:r="http://schemas.openxmlformats.org/officeDocument/2006/relationships" xmlns:p188="http://schemas.microsoft.com/office/powerpoint/2018/8/main">
  <p188:cm id="{78A344F6-8C79-4468-87D7-060E92195DDC}" authorId="{872BAEA3-0383-3AE1-A7D9-95CA865C4828}" status="resolved" created="2025-11-19T13:28:27.374" complete="100000">
    <ac:txMkLst xmlns:ac="http://schemas.microsoft.com/office/drawing/2013/main/command">
      <pc:docMk xmlns:pc="http://schemas.microsoft.com/office/powerpoint/2013/main/command"/>
      <pc:sldMk xmlns:pc="http://schemas.microsoft.com/office/powerpoint/2013/main/command" cId="3045047129" sldId="267"/>
      <ac:spMk id="3" creationId="{A00B78B2-7675-5D95-3554-13A1F867A5DC}"/>
      <ac:txMk cp="215" len="12">
        <ac:context len="290" hash="616349369"/>
      </ac:txMk>
    </ac:txMkLst>
    <p188:pos x="3588058" y="3684233"/>
    <p188:txBody>
      <a:bodyPr/>
      <a:lstStyle/>
      <a:p>
        <a:r>
          <a:rPr lang="en-GB"/>
          <a:t>Should we add how they can do that, if they want to?</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17431-8020-B247-92BA-FA7F089CEADC}" type="doc">
      <dgm:prSet loTypeId="urn:microsoft.com/office/officeart/2005/8/layout/process1" loCatId="" qsTypeId="urn:microsoft.com/office/officeart/2005/8/quickstyle/simple1" qsCatId="simple" csTypeId="urn:microsoft.com/office/officeart/2005/8/colors/accent1_2" csCatId="accent1" phldr="1"/>
      <dgm:spPr/>
    </dgm:pt>
    <dgm:pt modelId="{D9C57D91-991E-7245-A7F6-6DE766B6D8D8}">
      <dgm:prSet phldrT="[Text]" custT="1">
        <dgm:style>
          <a:lnRef idx="2">
            <a:schemeClr val="dk1"/>
          </a:lnRef>
          <a:fillRef idx="1">
            <a:schemeClr val="lt1"/>
          </a:fillRef>
          <a:effectRef idx="0">
            <a:schemeClr val="dk1"/>
          </a:effectRef>
          <a:fontRef idx="minor">
            <a:schemeClr val="dk1"/>
          </a:fontRef>
        </dgm:style>
      </dgm:prSet>
      <dgm:spPr/>
      <dgm:t>
        <a:bodyPr/>
        <a:lstStyle/>
        <a:p>
          <a:pPr algn="ctr"/>
          <a:r>
            <a:rPr lang="en-GB" sz="3200" dirty="0"/>
            <a:t>STOP</a:t>
          </a:r>
          <a:endParaRPr lang="en-GB" sz="1800" dirty="0"/>
        </a:p>
        <a:p>
          <a:pPr algn="l"/>
          <a:r>
            <a:rPr lang="en-GB" sz="1800" dirty="0"/>
            <a:t>Don’t share immediately!</a:t>
          </a:r>
        </a:p>
        <a:p>
          <a:pPr algn="l"/>
          <a:r>
            <a:rPr lang="en-GB" sz="1800" dirty="0"/>
            <a:t>Especially if it makes you angry, scared or excited. </a:t>
          </a:r>
        </a:p>
        <a:p>
          <a:pPr algn="l"/>
          <a:r>
            <a:rPr lang="en-GB" sz="1800" dirty="0"/>
            <a:t>Emotional content spreads fastest.</a:t>
          </a:r>
        </a:p>
      </dgm:t>
    </dgm:pt>
    <dgm:pt modelId="{7E422587-52EE-2C44-9AA0-889F3A7B77FD}" type="parTrans" cxnId="{F41CB43A-22FF-AD4F-A82A-A8C51A989639}">
      <dgm:prSet/>
      <dgm:spPr/>
      <dgm:t>
        <a:bodyPr/>
        <a:lstStyle/>
        <a:p>
          <a:endParaRPr lang="en-GB"/>
        </a:p>
      </dgm:t>
    </dgm:pt>
    <dgm:pt modelId="{55189485-7444-A64E-9543-BE41D88F8807}" type="sibTrans" cxnId="{F41CB43A-22FF-AD4F-A82A-A8C51A989639}">
      <dgm:prSet>
        <dgm:style>
          <a:lnRef idx="2">
            <a:schemeClr val="dk1"/>
          </a:lnRef>
          <a:fillRef idx="1">
            <a:schemeClr val="lt1"/>
          </a:fillRef>
          <a:effectRef idx="0">
            <a:schemeClr val="dk1"/>
          </a:effectRef>
          <a:fontRef idx="minor">
            <a:schemeClr val="dk1"/>
          </a:fontRef>
        </dgm:style>
      </dgm:prSet>
      <dgm:spPr/>
      <dgm:t>
        <a:bodyPr/>
        <a:lstStyle/>
        <a:p>
          <a:endParaRPr lang="en-GB"/>
        </a:p>
      </dgm:t>
    </dgm:pt>
    <dgm:pt modelId="{2F2B82AC-89CD-094B-BE94-1A72B140DBBE}">
      <dgm:prSet phldrT="[Text]" custT="1">
        <dgm:style>
          <a:lnRef idx="2">
            <a:schemeClr val="dk1"/>
          </a:lnRef>
          <a:fillRef idx="1">
            <a:schemeClr val="lt1"/>
          </a:fillRef>
          <a:effectRef idx="0">
            <a:schemeClr val="dk1"/>
          </a:effectRef>
          <a:fontRef idx="minor">
            <a:schemeClr val="dk1"/>
          </a:fontRef>
        </dgm:style>
      </dgm:prSet>
      <dgm:spPr/>
      <dgm:t>
        <a:bodyPr/>
        <a:lstStyle/>
        <a:p>
          <a:pPr algn="ctr"/>
          <a:r>
            <a:rPr lang="en-GB" sz="3200" dirty="0"/>
            <a:t>CHECK</a:t>
          </a:r>
          <a:endParaRPr lang="en-GB" sz="2100" dirty="0"/>
        </a:p>
        <a:p>
          <a:pPr algn="l"/>
          <a:r>
            <a:rPr lang="en-GB" sz="2100" dirty="0"/>
            <a:t>Is the source trustworthy?</a:t>
          </a:r>
        </a:p>
        <a:p>
          <a:pPr algn="l"/>
          <a:r>
            <a:rPr lang="en-GB" sz="2100" dirty="0"/>
            <a:t>Can you verify it?</a:t>
          </a:r>
        </a:p>
        <a:p>
          <a:pPr algn="l"/>
          <a:r>
            <a:rPr lang="en-GB" sz="2100" dirty="0"/>
            <a:t>What do our fact checking websites say?</a:t>
          </a:r>
        </a:p>
      </dgm:t>
    </dgm:pt>
    <dgm:pt modelId="{45EEEEAE-13E2-FB41-8AA1-C65AE333046A}" type="parTrans" cxnId="{50227B7D-D986-294F-A2AF-5FF28E0A4621}">
      <dgm:prSet/>
      <dgm:spPr/>
      <dgm:t>
        <a:bodyPr/>
        <a:lstStyle/>
        <a:p>
          <a:endParaRPr lang="en-GB"/>
        </a:p>
      </dgm:t>
    </dgm:pt>
    <dgm:pt modelId="{67F9F5D3-F219-8E41-B9C3-10972DD927F7}" type="sibTrans" cxnId="{50227B7D-D986-294F-A2AF-5FF28E0A4621}">
      <dgm:prSet>
        <dgm:style>
          <a:lnRef idx="2">
            <a:schemeClr val="dk1"/>
          </a:lnRef>
          <a:fillRef idx="1">
            <a:schemeClr val="lt1"/>
          </a:fillRef>
          <a:effectRef idx="0">
            <a:schemeClr val="dk1"/>
          </a:effectRef>
          <a:fontRef idx="minor">
            <a:schemeClr val="dk1"/>
          </a:fontRef>
        </dgm:style>
      </dgm:prSet>
      <dgm:spPr/>
      <dgm:t>
        <a:bodyPr/>
        <a:lstStyle/>
        <a:p>
          <a:endParaRPr lang="en-GB"/>
        </a:p>
      </dgm:t>
    </dgm:pt>
    <dgm:pt modelId="{10A3973B-F528-794E-B9A5-6A8D63A02B78}">
      <dgm:prSet phldrT="[Text]" custT="1">
        <dgm:style>
          <a:lnRef idx="2">
            <a:schemeClr val="dk1"/>
          </a:lnRef>
          <a:fillRef idx="1">
            <a:schemeClr val="lt1"/>
          </a:fillRef>
          <a:effectRef idx="0">
            <a:schemeClr val="dk1"/>
          </a:effectRef>
          <a:fontRef idx="minor">
            <a:schemeClr val="dk1"/>
          </a:fontRef>
        </dgm:style>
      </dgm:prSet>
      <dgm:spPr/>
      <dgm:t>
        <a:bodyPr/>
        <a:lstStyle/>
        <a:p>
          <a:pPr algn="ctr"/>
          <a:r>
            <a:rPr lang="en-GB" sz="3200" dirty="0"/>
            <a:t>THINK</a:t>
          </a:r>
          <a:endParaRPr lang="en-GB" sz="2200" dirty="0"/>
        </a:p>
        <a:p>
          <a:pPr algn="l"/>
          <a:r>
            <a:rPr lang="en-GB" sz="2200" dirty="0"/>
            <a:t>Could this harm someone?</a:t>
          </a:r>
        </a:p>
        <a:p>
          <a:pPr algn="l"/>
          <a:r>
            <a:rPr lang="en-GB" sz="2200" dirty="0"/>
            <a:t>What if it </a:t>
          </a:r>
          <a:r>
            <a:rPr lang="en-GB" sz="2200" i="1" dirty="0"/>
            <a:t>was </a:t>
          </a:r>
          <a:r>
            <a:rPr lang="en-GB" sz="2200" i="0" dirty="0"/>
            <a:t>false?</a:t>
          </a:r>
        </a:p>
        <a:p>
          <a:pPr algn="l"/>
          <a:r>
            <a:rPr lang="en-GB" sz="2200" i="0" dirty="0"/>
            <a:t>Would I want someone to check before sharing this?</a:t>
          </a:r>
          <a:endParaRPr lang="en-GB" sz="2200" dirty="0"/>
        </a:p>
      </dgm:t>
    </dgm:pt>
    <dgm:pt modelId="{81F1C852-EC2A-0F45-A5DD-22FCA99C66FD}" type="parTrans" cxnId="{92423C3E-44A0-2742-BBB7-97367E0FE5D7}">
      <dgm:prSet/>
      <dgm:spPr/>
      <dgm:t>
        <a:bodyPr/>
        <a:lstStyle/>
        <a:p>
          <a:endParaRPr lang="en-GB"/>
        </a:p>
      </dgm:t>
    </dgm:pt>
    <dgm:pt modelId="{FEE47897-7826-A14B-907B-9C89C6CF8135}" type="sibTrans" cxnId="{92423C3E-44A0-2742-BBB7-97367E0FE5D7}">
      <dgm:prSet/>
      <dgm:spPr/>
      <dgm:t>
        <a:bodyPr/>
        <a:lstStyle/>
        <a:p>
          <a:endParaRPr lang="en-GB"/>
        </a:p>
      </dgm:t>
    </dgm:pt>
    <dgm:pt modelId="{46581ED2-98F9-D144-809A-61E6AF2DB76E}" type="pres">
      <dgm:prSet presAssocID="{AB917431-8020-B247-92BA-FA7F089CEADC}" presName="Name0" presStyleCnt="0">
        <dgm:presLayoutVars>
          <dgm:dir/>
          <dgm:resizeHandles val="exact"/>
        </dgm:presLayoutVars>
      </dgm:prSet>
      <dgm:spPr/>
    </dgm:pt>
    <dgm:pt modelId="{EE204CA1-720C-DA45-B231-16EE93B8CFFF}" type="pres">
      <dgm:prSet presAssocID="{D9C57D91-991E-7245-A7F6-6DE766B6D8D8}" presName="node" presStyleLbl="node1" presStyleIdx="0" presStyleCnt="3">
        <dgm:presLayoutVars>
          <dgm:bulletEnabled val="1"/>
        </dgm:presLayoutVars>
      </dgm:prSet>
      <dgm:spPr/>
    </dgm:pt>
    <dgm:pt modelId="{F56AEE59-3DAF-124F-ACB5-C90BF4623C6F}" type="pres">
      <dgm:prSet presAssocID="{55189485-7444-A64E-9543-BE41D88F8807}" presName="sibTrans" presStyleLbl="sibTrans2D1" presStyleIdx="0" presStyleCnt="2"/>
      <dgm:spPr/>
    </dgm:pt>
    <dgm:pt modelId="{0A449401-8B07-8541-A73F-48272815DFA3}" type="pres">
      <dgm:prSet presAssocID="{55189485-7444-A64E-9543-BE41D88F8807}" presName="connectorText" presStyleLbl="sibTrans2D1" presStyleIdx="0" presStyleCnt="2"/>
      <dgm:spPr/>
    </dgm:pt>
    <dgm:pt modelId="{C52AB464-6359-934B-9F46-D08E4C94DE39}" type="pres">
      <dgm:prSet presAssocID="{2F2B82AC-89CD-094B-BE94-1A72B140DBBE}" presName="node" presStyleLbl="node1" presStyleIdx="1" presStyleCnt="3">
        <dgm:presLayoutVars>
          <dgm:bulletEnabled val="1"/>
        </dgm:presLayoutVars>
      </dgm:prSet>
      <dgm:spPr/>
    </dgm:pt>
    <dgm:pt modelId="{75276F2B-4C5B-224A-8454-E4C6E2BCC140}" type="pres">
      <dgm:prSet presAssocID="{67F9F5D3-F219-8E41-B9C3-10972DD927F7}" presName="sibTrans" presStyleLbl="sibTrans2D1" presStyleIdx="1" presStyleCnt="2"/>
      <dgm:spPr/>
    </dgm:pt>
    <dgm:pt modelId="{877788DF-ECB3-1F42-A59C-502CB5517DBD}" type="pres">
      <dgm:prSet presAssocID="{67F9F5D3-F219-8E41-B9C3-10972DD927F7}" presName="connectorText" presStyleLbl="sibTrans2D1" presStyleIdx="1" presStyleCnt="2"/>
      <dgm:spPr/>
    </dgm:pt>
    <dgm:pt modelId="{72853021-30D2-564E-AAEF-4AB9C622E45B}" type="pres">
      <dgm:prSet presAssocID="{10A3973B-F528-794E-B9A5-6A8D63A02B78}" presName="node" presStyleLbl="node1" presStyleIdx="2" presStyleCnt="3">
        <dgm:presLayoutVars>
          <dgm:bulletEnabled val="1"/>
        </dgm:presLayoutVars>
      </dgm:prSet>
      <dgm:spPr/>
    </dgm:pt>
  </dgm:ptLst>
  <dgm:cxnLst>
    <dgm:cxn modelId="{F7CEDD08-654F-F444-A143-6377DF5F918D}" type="presOf" srcId="{AB917431-8020-B247-92BA-FA7F089CEADC}" destId="{46581ED2-98F9-D144-809A-61E6AF2DB76E}" srcOrd="0" destOrd="0" presId="urn:microsoft.com/office/officeart/2005/8/layout/process1"/>
    <dgm:cxn modelId="{5B4B1F32-1E96-C44E-8537-73C1E64790C6}" type="presOf" srcId="{55189485-7444-A64E-9543-BE41D88F8807}" destId="{F56AEE59-3DAF-124F-ACB5-C90BF4623C6F}" srcOrd="0" destOrd="0" presId="urn:microsoft.com/office/officeart/2005/8/layout/process1"/>
    <dgm:cxn modelId="{F41CB43A-22FF-AD4F-A82A-A8C51A989639}" srcId="{AB917431-8020-B247-92BA-FA7F089CEADC}" destId="{D9C57D91-991E-7245-A7F6-6DE766B6D8D8}" srcOrd="0" destOrd="0" parTransId="{7E422587-52EE-2C44-9AA0-889F3A7B77FD}" sibTransId="{55189485-7444-A64E-9543-BE41D88F8807}"/>
    <dgm:cxn modelId="{92423C3E-44A0-2742-BBB7-97367E0FE5D7}" srcId="{AB917431-8020-B247-92BA-FA7F089CEADC}" destId="{10A3973B-F528-794E-B9A5-6A8D63A02B78}" srcOrd="2" destOrd="0" parTransId="{81F1C852-EC2A-0F45-A5DD-22FCA99C66FD}" sibTransId="{FEE47897-7826-A14B-907B-9C89C6CF8135}"/>
    <dgm:cxn modelId="{028ED468-F72D-6E47-83D3-F6DAD9E7E931}" type="presOf" srcId="{10A3973B-F528-794E-B9A5-6A8D63A02B78}" destId="{72853021-30D2-564E-AAEF-4AB9C622E45B}" srcOrd="0" destOrd="0" presId="urn:microsoft.com/office/officeart/2005/8/layout/process1"/>
    <dgm:cxn modelId="{AD48FA79-8890-124C-ADCA-D33B434EAB2B}" type="presOf" srcId="{2F2B82AC-89CD-094B-BE94-1A72B140DBBE}" destId="{C52AB464-6359-934B-9F46-D08E4C94DE39}" srcOrd="0" destOrd="0" presId="urn:microsoft.com/office/officeart/2005/8/layout/process1"/>
    <dgm:cxn modelId="{50227B7D-D986-294F-A2AF-5FF28E0A4621}" srcId="{AB917431-8020-B247-92BA-FA7F089CEADC}" destId="{2F2B82AC-89CD-094B-BE94-1A72B140DBBE}" srcOrd="1" destOrd="0" parTransId="{45EEEEAE-13E2-FB41-8AA1-C65AE333046A}" sibTransId="{67F9F5D3-F219-8E41-B9C3-10972DD927F7}"/>
    <dgm:cxn modelId="{35FD3A91-2FD8-6D4D-BB1A-F13BDB1CC761}" type="presOf" srcId="{67F9F5D3-F219-8E41-B9C3-10972DD927F7}" destId="{877788DF-ECB3-1F42-A59C-502CB5517DBD}" srcOrd="1" destOrd="0" presId="urn:microsoft.com/office/officeart/2005/8/layout/process1"/>
    <dgm:cxn modelId="{C8C8CFB2-97FC-0B44-9F9A-C85AAE29E3E6}" type="presOf" srcId="{55189485-7444-A64E-9543-BE41D88F8807}" destId="{0A449401-8B07-8541-A73F-48272815DFA3}" srcOrd="1" destOrd="0" presId="urn:microsoft.com/office/officeart/2005/8/layout/process1"/>
    <dgm:cxn modelId="{43A4A3B8-CA73-014C-A39B-F6FE1C2C3AAD}" type="presOf" srcId="{D9C57D91-991E-7245-A7F6-6DE766B6D8D8}" destId="{EE204CA1-720C-DA45-B231-16EE93B8CFFF}" srcOrd="0" destOrd="0" presId="urn:microsoft.com/office/officeart/2005/8/layout/process1"/>
    <dgm:cxn modelId="{2676E0DF-C284-094C-AE5F-BA00C98692E2}" type="presOf" srcId="{67F9F5D3-F219-8E41-B9C3-10972DD927F7}" destId="{75276F2B-4C5B-224A-8454-E4C6E2BCC140}" srcOrd="0" destOrd="0" presId="urn:microsoft.com/office/officeart/2005/8/layout/process1"/>
    <dgm:cxn modelId="{3AAB5AF3-1962-CD4B-BEBF-CF5DC047BDD1}" type="presParOf" srcId="{46581ED2-98F9-D144-809A-61E6AF2DB76E}" destId="{EE204CA1-720C-DA45-B231-16EE93B8CFFF}" srcOrd="0" destOrd="0" presId="urn:microsoft.com/office/officeart/2005/8/layout/process1"/>
    <dgm:cxn modelId="{D2270D65-524C-EC44-9436-33194DE41D8B}" type="presParOf" srcId="{46581ED2-98F9-D144-809A-61E6AF2DB76E}" destId="{F56AEE59-3DAF-124F-ACB5-C90BF4623C6F}" srcOrd="1" destOrd="0" presId="urn:microsoft.com/office/officeart/2005/8/layout/process1"/>
    <dgm:cxn modelId="{D53170DA-10F6-924C-8113-2B29CFDB5BD2}" type="presParOf" srcId="{F56AEE59-3DAF-124F-ACB5-C90BF4623C6F}" destId="{0A449401-8B07-8541-A73F-48272815DFA3}" srcOrd="0" destOrd="0" presId="urn:microsoft.com/office/officeart/2005/8/layout/process1"/>
    <dgm:cxn modelId="{58F1F56A-1B91-4640-8FFD-0BFC7C8C53EF}" type="presParOf" srcId="{46581ED2-98F9-D144-809A-61E6AF2DB76E}" destId="{C52AB464-6359-934B-9F46-D08E4C94DE39}" srcOrd="2" destOrd="0" presId="urn:microsoft.com/office/officeart/2005/8/layout/process1"/>
    <dgm:cxn modelId="{E3769725-3B90-F34A-A88F-4E470ADE2B83}" type="presParOf" srcId="{46581ED2-98F9-D144-809A-61E6AF2DB76E}" destId="{75276F2B-4C5B-224A-8454-E4C6E2BCC140}" srcOrd="3" destOrd="0" presId="urn:microsoft.com/office/officeart/2005/8/layout/process1"/>
    <dgm:cxn modelId="{D7A05E74-7A2A-5645-A270-6D445FB902DB}" type="presParOf" srcId="{75276F2B-4C5B-224A-8454-E4C6E2BCC140}" destId="{877788DF-ECB3-1F42-A59C-502CB5517DBD}" srcOrd="0" destOrd="0" presId="urn:microsoft.com/office/officeart/2005/8/layout/process1"/>
    <dgm:cxn modelId="{33A14F73-3919-1947-B73B-B85AF86DA1F9}" type="presParOf" srcId="{46581ED2-98F9-D144-809A-61E6AF2DB76E}" destId="{72853021-30D2-564E-AAEF-4AB9C622E45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04CA1-720C-DA45-B231-16EE93B8CFFF}">
      <dsp:nvSpPr>
        <dsp:cNvPr id="0" name=""/>
        <dsp:cNvSpPr/>
      </dsp:nvSpPr>
      <dsp:spPr>
        <a:xfrm>
          <a:off x="9242" y="307812"/>
          <a:ext cx="2762398" cy="3735712"/>
        </a:xfrm>
        <a:prstGeom prst="roundRect">
          <a:avLst>
            <a:gd name="adj" fmla="val 10000"/>
          </a:avLst>
        </a:prstGeom>
        <a:solidFill>
          <a:schemeClr val="lt1"/>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STOP</a:t>
          </a:r>
          <a:endParaRPr lang="en-GB" sz="1800" kern="1200" dirty="0"/>
        </a:p>
        <a:p>
          <a:pPr marL="0" lvl="0" indent="0" algn="l" defTabSz="1422400">
            <a:lnSpc>
              <a:spcPct val="90000"/>
            </a:lnSpc>
            <a:spcBef>
              <a:spcPct val="0"/>
            </a:spcBef>
            <a:spcAft>
              <a:spcPct val="35000"/>
            </a:spcAft>
            <a:buNone/>
          </a:pPr>
          <a:r>
            <a:rPr lang="en-GB" sz="1800" kern="1200" dirty="0"/>
            <a:t>Don’t share immediately!</a:t>
          </a:r>
        </a:p>
        <a:p>
          <a:pPr marL="0" lvl="0" indent="0" algn="l" defTabSz="1422400">
            <a:lnSpc>
              <a:spcPct val="90000"/>
            </a:lnSpc>
            <a:spcBef>
              <a:spcPct val="0"/>
            </a:spcBef>
            <a:spcAft>
              <a:spcPct val="35000"/>
            </a:spcAft>
            <a:buNone/>
          </a:pPr>
          <a:r>
            <a:rPr lang="en-GB" sz="1800" kern="1200" dirty="0"/>
            <a:t>Especially if it makes you angry, scared or excited. </a:t>
          </a:r>
        </a:p>
        <a:p>
          <a:pPr marL="0" lvl="0" indent="0" algn="l" defTabSz="1422400">
            <a:lnSpc>
              <a:spcPct val="90000"/>
            </a:lnSpc>
            <a:spcBef>
              <a:spcPct val="0"/>
            </a:spcBef>
            <a:spcAft>
              <a:spcPct val="35000"/>
            </a:spcAft>
            <a:buNone/>
          </a:pPr>
          <a:r>
            <a:rPr lang="en-GB" sz="1800" kern="1200" dirty="0"/>
            <a:t>Emotional content spreads fastest.</a:t>
          </a:r>
        </a:p>
      </dsp:txBody>
      <dsp:txXfrm>
        <a:off x="90150" y="388720"/>
        <a:ext cx="2600582" cy="3573896"/>
      </dsp:txXfrm>
    </dsp:sp>
    <dsp:sp modelId="{F56AEE59-3DAF-124F-ACB5-C90BF4623C6F}">
      <dsp:nvSpPr>
        <dsp:cNvPr id="0" name=""/>
        <dsp:cNvSpPr/>
      </dsp:nvSpPr>
      <dsp:spPr>
        <a:xfrm>
          <a:off x="3047880" y="1833131"/>
          <a:ext cx="585628" cy="685074"/>
        </a:xfrm>
        <a:prstGeom prst="rightArrow">
          <a:avLst>
            <a:gd name="adj1" fmla="val 60000"/>
            <a:gd name="adj2" fmla="val 50000"/>
          </a:avLst>
        </a:prstGeom>
        <a:solidFill>
          <a:schemeClr val="lt1"/>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3047880" y="1970146"/>
        <a:ext cx="409940" cy="411044"/>
      </dsp:txXfrm>
    </dsp:sp>
    <dsp:sp modelId="{C52AB464-6359-934B-9F46-D08E4C94DE39}">
      <dsp:nvSpPr>
        <dsp:cNvPr id="0" name=""/>
        <dsp:cNvSpPr/>
      </dsp:nvSpPr>
      <dsp:spPr>
        <a:xfrm>
          <a:off x="3876600" y="307812"/>
          <a:ext cx="2762398" cy="3735712"/>
        </a:xfrm>
        <a:prstGeom prst="roundRect">
          <a:avLst>
            <a:gd name="adj" fmla="val 10000"/>
          </a:avLst>
        </a:prstGeom>
        <a:solidFill>
          <a:schemeClr val="lt1"/>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CHECK</a:t>
          </a:r>
          <a:endParaRPr lang="en-GB" sz="2100" kern="1200" dirty="0"/>
        </a:p>
        <a:p>
          <a:pPr marL="0" lvl="0" indent="0" algn="l" defTabSz="1422400">
            <a:lnSpc>
              <a:spcPct val="90000"/>
            </a:lnSpc>
            <a:spcBef>
              <a:spcPct val="0"/>
            </a:spcBef>
            <a:spcAft>
              <a:spcPct val="35000"/>
            </a:spcAft>
            <a:buNone/>
          </a:pPr>
          <a:r>
            <a:rPr lang="en-GB" sz="2100" kern="1200" dirty="0"/>
            <a:t>Is the source trustworthy?</a:t>
          </a:r>
        </a:p>
        <a:p>
          <a:pPr marL="0" lvl="0" indent="0" algn="l" defTabSz="1422400">
            <a:lnSpc>
              <a:spcPct val="90000"/>
            </a:lnSpc>
            <a:spcBef>
              <a:spcPct val="0"/>
            </a:spcBef>
            <a:spcAft>
              <a:spcPct val="35000"/>
            </a:spcAft>
            <a:buNone/>
          </a:pPr>
          <a:r>
            <a:rPr lang="en-GB" sz="2100" kern="1200" dirty="0"/>
            <a:t>Can you verify it?</a:t>
          </a:r>
        </a:p>
        <a:p>
          <a:pPr marL="0" lvl="0" indent="0" algn="l" defTabSz="1422400">
            <a:lnSpc>
              <a:spcPct val="90000"/>
            </a:lnSpc>
            <a:spcBef>
              <a:spcPct val="0"/>
            </a:spcBef>
            <a:spcAft>
              <a:spcPct val="35000"/>
            </a:spcAft>
            <a:buNone/>
          </a:pPr>
          <a:r>
            <a:rPr lang="en-GB" sz="2100" kern="1200" dirty="0"/>
            <a:t>What do our fact checking websites say?</a:t>
          </a:r>
        </a:p>
      </dsp:txBody>
      <dsp:txXfrm>
        <a:off x="3957508" y="388720"/>
        <a:ext cx="2600582" cy="3573896"/>
      </dsp:txXfrm>
    </dsp:sp>
    <dsp:sp modelId="{75276F2B-4C5B-224A-8454-E4C6E2BCC140}">
      <dsp:nvSpPr>
        <dsp:cNvPr id="0" name=""/>
        <dsp:cNvSpPr/>
      </dsp:nvSpPr>
      <dsp:spPr>
        <a:xfrm>
          <a:off x="6915239" y="1833131"/>
          <a:ext cx="585628" cy="685074"/>
        </a:xfrm>
        <a:prstGeom prst="rightArrow">
          <a:avLst>
            <a:gd name="adj1" fmla="val 60000"/>
            <a:gd name="adj2" fmla="val 50000"/>
          </a:avLst>
        </a:prstGeom>
        <a:solidFill>
          <a:schemeClr val="lt1"/>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6915239" y="1970146"/>
        <a:ext cx="409940" cy="411044"/>
      </dsp:txXfrm>
    </dsp:sp>
    <dsp:sp modelId="{72853021-30D2-564E-AAEF-4AB9C622E45B}">
      <dsp:nvSpPr>
        <dsp:cNvPr id="0" name=""/>
        <dsp:cNvSpPr/>
      </dsp:nvSpPr>
      <dsp:spPr>
        <a:xfrm>
          <a:off x="7743958" y="307812"/>
          <a:ext cx="2762398" cy="3735712"/>
        </a:xfrm>
        <a:prstGeom prst="roundRect">
          <a:avLst>
            <a:gd name="adj" fmla="val 10000"/>
          </a:avLst>
        </a:prstGeom>
        <a:solidFill>
          <a:schemeClr val="lt1"/>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THINK</a:t>
          </a:r>
          <a:endParaRPr lang="en-GB" sz="2200" kern="1200" dirty="0"/>
        </a:p>
        <a:p>
          <a:pPr marL="0" lvl="0" indent="0" algn="l" defTabSz="1422400">
            <a:lnSpc>
              <a:spcPct val="90000"/>
            </a:lnSpc>
            <a:spcBef>
              <a:spcPct val="0"/>
            </a:spcBef>
            <a:spcAft>
              <a:spcPct val="35000"/>
            </a:spcAft>
            <a:buNone/>
          </a:pPr>
          <a:r>
            <a:rPr lang="en-GB" sz="2200" kern="1200" dirty="0"/>
            <a:t>Could this harm someone?</a:t>
          </a:r>
        </a:p>
        <a:p>
          <a:pPr marL="0" lvl="0" indent="0" algn="l" defTabSz="1422400">
            <a:lnSpc>
              <a:spcPct val="90000"/>
            </a:lnSpc>
            <a:spcBef>
              <a:spcPct val="0"/>
            </a:spcBef>
            <a:spcAft>
              <a:spcPct val="35000"/>
            </a:spcAft>
            <a:buNone/>
          </a:pPr>
          <a:r>
            <a:rPr lang="en-GB" sz="2200" kern="1200" dirty="0"/>
            <a:t>What if it </a:t>
          </a:r>
          <a:r>
            <a:rPr lang="en-GB" sz="2200" i="1" kern="1200" dirty="0"/>
            <a:t>was </a:t>
          </a:r>
          <a:r>
            <a:rPr lang="en-GB" sz="2200" i="0" kern="1200" dirty="0"/>
            <a:t>false?</a:t>
          </a:r>
        </a:p>
        <a:p>
          <a:pPr marL="0" lvl="0" indent="0" algn="l" defTabSz="1422400">
            <a:lnSpc>
              <a:spcPct val="90000"/>
            </a:lnSpc>
            <a:spcBef>
              <a:spcPct val="0"/>
            </a:spcBef>
            <a:spcAft>
              <a:spcPct val="35000"/>
            </a:spcAft>
            <a:buNone/>
          </a:pPr>
          <a:r>
            <a:rPr lang="en-GB" sz="2200" i="0" kern="1200" dirty="0"/>
            <a:t>Would I want someone to check before sharing this?</a:t>
          </a:r>
          <a:endParaRPr lang="en-GB" sz="2200" kern="1200" dirty="0"/>
        </a:p>
      </dsp:txBody>
      <dsp:txXfrm>
        <a:off x="7824866" y="388720"/>
        <a:ext cx="2600582" cy="35738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6A8BA-F6D0-A64C-A380-C57CA3B68153}"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FC524-F622-CF4D-84DA-847179821CF6}" type="slidenum">
              <a:rPr lang="en-US" smtClean="0"/>
              <a:t>‹#›</a:t>
            </a:fld>
            <a:endParaRPr lang="en-US"/>
          </a:p>
        </p:txBody>
      </p:sp>
    </p:spTree>
    <p:extLst>
      <p:ext uri="{BB962C8B-B14F-4D97-AF65-F5344CB8AC3E}">
        <p14:creationId xmlns:p14="http://schemas.microsoft.com/office/powerpoint/2010/main" val="146114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Misinformation is incorrect content shared unintentionally. Often shared on social media, Misinformation can be inaccurate for a range of reasons. What sets it apart from other types of false information is the unintentional nature of its dissemination; additionally, while other types of false information are created for a particular purpose, Misinformation is not.</a:t>
            </a:r>
          </a:p>
          <a:p>
            <a:endParaRPr lang="en-US" dirty="0"/>
          </a:p>
          <a:p>
            <a:pPr marL="0" indent="0">
              <a:buNone/>
            </a:pPr>
            <a:r>
              <a:rPr lang="en-GB" noProof="0" dirty="0"/>
              <a:t>Disinformation is incorrect content that is created/shared intentionally to mislead and change minds. Disinformation is often related to politics and is intended to influence the general public. It is often presented as the truth and characterised by being false due to information being altered/omitting key facts. </a:t>
            </a:r>
          </a:p>
          <a:p>
            <a:pPr marL="0" indent="0">
              <a:buNone/>
            </a:pPr>
            <a:endParaRPr lang="en-GB" noProof="0" dirty="0"/>
          </a:p>
          <a:p>
            <a:pPr marL="0" indent="0">
              <a:buNone/>
            </a:pPr>
            <a:r>
              <a:rPr lang="en-GB" b="1" noProof="0" dirty="0"/>
              <a:t>Dis</a:t>
            </a:r>
            <a:r>
              <a:rPr lang="en-GB" noProof="0" dirty="0"/>
              <a:t>information differs from </a:t>
            </a:r>
            <a:r>
              <a:rPr lang="en-GB" b="1" noProof="0" dirty="0"/>
              <a:t>Mis</a:t>
            </a:r>
            <a:r>
              <a:rPr lang="en-GB" noProof="0" dirty="0"/>
              <a:t>information in its intentionality: Disinformation is intentionally shared with the goal of misleading or changing minds.</a:t>
            </a:r>
          </a:p>
          <a:p>
            <a:pPr marL="0" indent="0">
              <a:buNone/>
            </a:pPr>
            <a:endParaRPr lang="en-GB" noProof="0" dirty="0"/>
          </a:p>
          <a:p>
            <a:pPr marL="0" indent="0">
              <a:buNone/>
            </a:pPr>
            <a:r>
              <a:rPr lang="en-US" dirty="0"/>
              <a:t>Fake News is news-style content shared intentionally for consumption by the general public and specific groups. It is often about politics, war, and health. Created deliberately, Fake News can be created to cause harm and/or mislead. Fake News is often intentionally shared to change minds, promote or demote someone/something, or for the benefit of the sharer/another party.</a:t>
            </a:r>
          </a:p>
          <a:p>
            <a:pPr marL="0" indent="0">
              <a:buNone/>
            </a:pPr>
            <a:endParaRPr lang="en-US" dirty="0"/>
          </a:p>
          <a:p>
            <a:pPr marL="0" indent="0">
              <a:buNone/>
            </a:pPr>
            <a:r>
              <a:rPr lang="en-US" dirty="0"/>
              <a:t>Fake News is the false information type with the most overlap with the other false information types presented in this paper. Fake News is associated with news-style content, a specific visual cue. It has some key differences with Disinformation: Fake News often includes edited sources and an intention to cause harm/promote/demote others, whereas these characteristics are not associated with Disinformation. </a:t>
            </a:r>
          </a:p>
          <a:p>
            <a:pPr marL="0" indent="0">
              <a:buNone/>
            </a:pPr>
            <a:endParaRPr lang="en-GB" noProof="0" dirty="0"/>
          </a:p>
          <a:p>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3</a:t>
            </a:fld>
            <a:endParaRPr lang="en-US"/>
          </a:p>
        </p:txBody>
      </p:sp>
    </p:spTree>
    <p:extLst>
      <p:ext uri="{BB962C8B-B14F-4D97-AF65-F5344CB8AC3E}">
        <p14:creationId xmlns:p14="http://schemas.microsoft.com/office/powerpoint/2010/main" val="224793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Royal Mail doesn't charge redelivery fees via text</a:t>
            </a:r>
          </a:p>
          <a:p>
            <a:r>
              <a:rPr lang="en-GB" dirty="0"/>
              <a:t>They leave a card if you're out</a:t>
            </a:r>
          </a:p>
          <a:p>
            <a:r>
              <a:rPr lang="en-GB" dirty="0"/>
              <a:t>URL is not </a:t>
            </a:r>
            <a:r>
              <a:rPr lang="en-GB" dirty="0" err="1"/>
              <a:t>royalmail.com</a:t>
            </a:r>
            <a:endParaRPr lang="en-GB" dirty="0"/>
          </a:p>
          <a:p>
            <a:r>
              <a:rPr lang="en-GB" dirty="0"/>
              <a:t>Asking for payment via link</a:t>
            </a:r>
          </a:p>
          <a:p>
            <a:r>
              <a:rPr lang="en-GB" dirty="0"/>
              <a:t>If you're expecting a parcel, check Royal Mail website directly</a:t>
            </a:r>
          </a:p>
          <a:p>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58</a:t>
            </a:fld>
            <a:endParaRPr lang="en-US"/>
          </a:p>
        </p:txBody>
      </p:sp>
    </p:spTree>
    <p:extLst>
      <p:ext uri="{BB962C8B-B14F-4D97-AF65-F5344CB8AC3E}">
        <p14:creationId xmlns:p14="http://schemas.microsoft.com/office/powerpoint/2010/main" val="139581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Martin Lewis NEVER sends these emails</a:t>
            </a:r>
          </a:p>
          <a:p>
            <a:r>
              <a:rPr lang="en-GB" dirty="0"/>
              <a:t>He doesn't endorse investment products</a:t>
            </a:r>
          </a:p>
          <a:p>
            <a:r>
              <a:rPr lang="en-GB" dirty="0"/>
              <a:t>Fake email address</a:t>
            </a:r>
          </a:p>
          <a:p>
            <a:r>
              <a:rPr lang="en-GB" dirty="0"/>
              <a:t>Promise of quick money</a:t>
            </a:r>
          </a:p>
          <a:p>
            <a:r>
              <a:rPr lang="en-GB" dirty="0"/>
              <a:t>Urgency ("spots running out")</a:t>
            </a:r>
          </a:p>
          <a:p>
            <a:r>
              <a:rPr lang="en-GB" dirty="0"/>
              <a:t>Bitcoin/crypto investments in unsolicited emails</a:t>
            </a:r>
          </a:p>
          <a:p>
            <a:r>
              <a:rPr lang="en-GB" dirty="0"/>
              <a:t>Martin Lewis regularly warns about these scams</a:t>
            </a:r>
          </a:p>
          <a:p>
            <a:endParaRPr lang="en-US" dirty="0"/>
          </a:p>
          <a:p>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59</a:t>
            </a:fld>
            <a:endParaRPr lang="en-US"/>
          </a:p>
        </p:txBody>
      </p:sp>
    </p:spTree>
    <p:extLst>
      <p:ext uri="{BB962C8B-B14F-4D97-AF65-F5344CB8AC3E}">
        <p14:creationId xmlns:p14="http://schemas.microsoft.com/office/powerpoint/2010/main" val="63546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it's real:</a:t>
            </a:r>
            <a:endParaRPr lang="en-GB" dirty="0"/>
          </a:p>
          <a:p>
            <a:r>
              <a:rPr lang="en-GB" dirty="0"/>
              <a:t>Generic notification (not asking for action)</a:t>
            </a:r>
          </a:p>
          <a:p>
            <a:r>
              <a:rPr lang="en-GB" dirty="0"/>
              <a:t>No links to click</a:t>
            </a:r>
          </a:p>
          <a:p>
            <a:r>
              <a:rPr lang="en-GB" dirty="0"/>
              <a:t>No payment requested</a:t>
            </a:r>
          </a:p>
          <a:p>
            <a:r>
              <a:rPr lang="en-GB" dirty="0"/>
              <a:t>Directs to official app</a:t>
            </a:r>
          </a:p>
          <a:p>
            <a:r>
              <a:rPr lang="en-GB" dirty="0"/>
              <a:t>BUT: Only trust if you actually ordered something!</a:t>
            </a:r>
          </a:p>
          <a:p>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60</a:t>
            </a:fld>
            <a:endParaRPr lang="en-US"/>
          </a:p>
        </p:txBody>
      </p:sp>
    </p:spTree>
    <p:extLst>
      <p:ext uri="{BB962C8B-B14F-4D97-AF65-F5344CB8AC3E}">
        <p14:creationId xmlns:p14="http://schemas.microsoft.com/office/powerpoint/2010/main" val="3234457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Warning signs:</a:t>
            </a:r>
            <a:endParaRPr lang="en-GB" dirty="0"/>
          </a:p>
          <a:p>
            <a:r>
              <a:rPr lang="en-GB" dirty="0"/>
              <a:t>HMRC NEVER threatens arrest by phone</a:t>
            </a:r>
          </a:p>
          <a:p>
            <a:r>
              <a:rPr lang="en-GB" dirty="0"/>
              <a:t>They don't use voicemail for serious matters</a:t>
            </a:r>
          </a:p>
          <a:p>
            <a:r>
              <a:rPr lang="en-GB" dirty="0"/>
              <a:t>"Press 1" is a scam tactic</a:t>
            </a:r>
          </a:p>
          <a:p>
            <a:r>
              <a:rPr lang="en-GB" dirty="0"/>
              <a:t>Creates panic and urgency</a:t>
            </a:r>
          </a:p>
          <a:p>
            <a:r>
              <a:rPr lang="en-GB" dirty="0"/>
              <a:t>HMRC communicates by letter first</a:t>
            </a:r>
          </a:p>
          <a:p>
            <a:r>
              <a:rPr lang="en-GB" dirty="0"/>
              <a:t>If you owe tax, you'll know about it already</a:t>
            </a:r>
          </a:p>
          <a:p>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61</a:t>
            </a:fld>
            <a:endParaRPr lang="en-US"/>
          </a:p>
        </p:txBody>
      </p:sp>
    </p:spTree>
    <p:extLst>
      <p:ext uri="{BB962C8B-B14F-4D97-AF65-F5344CB8AC3E}">
        <p14:creationId xmlns:p14="http://schemas.microsoft.com/office/powerpoint/2010/main" val="1304775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Warning signs:</a:t>
            </a:r>
            <a:endParaRPr lang="en-GB" dirty="0"/>
          </a:p>
          <a:p>
            <a:r>
              <a:rPr lang="en-GB" dirty="0"/>
              <a:t>URL is NOT </a:t>
            </a:r>
            <a:r>
              <a:rPr lang="en-GB" dirty="0" err="1"/>
              <a:t>gov.uk</a:t>
            </a:r>
            <a:endParaRPr lang="en-GB" dirty="0"/>
          </a:p>
          <a:p>
            <a:r>
              <a:rPr lang="en-GB" dirty="0"/>
              <a:t>Government doesn't ask for bank details by email</a:t>
            </a:r>
          </a:p>
          <a:p>
            <a:r>
              <a:rPr lang="en-GB" dirty="0"/>
              <a:t>Real energy support was automatic (through supplier)</a:t>
            </a:r>
          </a:p>
          <a:p>
            <a:r>
              <a:rPr lang="en-GB" dirty="0"/>
              <a:t>Asking for account numbers</a:t>
            </a:r>
          </a:p>
          <a:p>
            <a:r>
              <a:rPr lang="en-GB" dirty="0"/>
              <a:t>Generic "UK Government" signature</a:t>
            </a:r>
          </a:p>
          <a:p>
            <a:r>
              <a:rPr lang="en-GB" dirty="0"/>
              <a:t>Real support schemes don't work this way</a:t>
            </a:r>
          </a:p>
          <a:p>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62</a:t>
            </a:fld>
            <a:endParaRPr lang="en-US"/>
          </a:p>
        </p:txBody>
      </p:sp>
    </p:spTree>
    <p:extLst>
      <p:ext uri="{BB962C8B-B14F-4D97-AF65-F5344CB8AC3E}">
        <p14:creationId xmlns:p14="http://schemas.microsoft.com/office/powerpoint/2010/main" val="366613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72</a:t>
            </a:fld>
            <a:endParaRPr lang="en-US"/>
          </a:p>
        </p:txBody>
      </p:sp>
    </p:spTree>
    <p:extLst>
      <p:ext uri="{BB962C8B-B14F-4D97-AF65-F5344CB8AC3E}">
        <p14:creationId xmlns:p14="http://schemas.microsoft.com/office/powerpoint/2010/main" val="129856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explain how in turn each of these things effects your susceptibility to </a:t>
            </a:r>
            <a:r>
              <a:rPr lang="en-US" dirty="0" err="1"/>
              <a:t>misinfo</a:t>
            </a:r>
            <a:r>
              <a:rPr lang="en-US" dirty="0"/>
              <a:t> and the fact it’s a vicious cycle.</a:t>
            </a:r>
          </a:p>
        </p:txBody>
      </p:sp>
      <p:sp>
        <p:nvSpPr>
          <p:cNvPr id="4" name="Slide Number Placeholder 3"/>
          <p:cNvSpPr>
            <a:spLocks noGrp="1"/>
          </p:cNvSpPr>
          <p:nvPr>
            <p:ph type="sldNum" sz="quarter" idx="5"/>
          </p:nvPr>
        </p:nvSpPr>
        <p:spPr/>
        <p:txBody>
          <a:bodyPr/>
          <a:lstStyle/>
          <a:p>
            <a:fld id="{3D2FC524-F622-CF4D-84DA-847179821CF6}" type="slidenum">
              <a:rPr lang="en-US" smtClean="0"/>
              <a:t>4</a:t>
            </a:fld>
            <a:endParaRPr lang="en-US"/>
          </a:p>
        </p:txBody>
      </p:sp>
    </p:spTree>
    <p:extLst>
      <p:ext uri="{BB962C8B-B14F-4D97-AF65-F5344CB8AC3E}">
        <p14:creationId xmlns:p14="http://schemas.microsoft.com/office/powerpoint/2010/main" val="350996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but how do we spot serious news???</a:t>
            </a:r>
          </a:p>
        </p:txBody>
      </p:sp>
      <p:sp>
        <p:nvSpPr>
          <p:cNvPr id="4" name="Slide Number Placeholder 3"/>
          <p:cNvSpPr>
            <a:spLocks noGrp="1"/>
          </p:cNvSpPr>
          <p:nvPr>
            <p:ph type="sldNum" sz="quarter" idx="5"/>
          </p:nvPr>
        </p:nvSpPr>
        <p:spPr/>
        <p:txBody>
          <a:bodyPr/>
          <a:lstStyle/>
          <a:p>
            <a:fld id="{3D2FC524-F622-CF4D-84DA-847179821CF6}" type="slidenum">
              <a:rPr lang="en-US" smtClean="0"/>
              <a:t>10</a:t>
            </a:fld>
            <a:endParaRPr lang="en-US"/>
          </a:p>
        </p:txBody>
      </p:sp>
    </p:spTree>
    <p:extLst>
      <p:ext uri="{BB962C8B-B14F-4D97-AF65-F5344CB8AC3E}">
        <p14:creationId xmlns:p14="http://schemas.microsoft.com/office/powerpoint/2010/main" val="98878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scheme is a scam</a:t>
            </a:r>
          </a:p>
          <a:p>
            <a:r>
              <a:rPr lang="en-US" dirty="0"/>
              <a:t>… the business opportunity is fake</a:t>
            </a:r>
          </a:p>
          <a:p>
            <a:r>
              <a:rPr lang="en-US" dirty="0"/>
              <a:t>… the weight loss pill doesn’t work or is dangerous</a:t>
            </a:r>
          </a:p>
          <a:p>
            <a:r>
              <a:rPr lang="en-US" dirty="0"/>
              <a:t>People believe it because of the use of the celebrity, plus the celebrities are victims too</a:t>
            </a:r>
          </a:p>
        </p:txBody>
      </p:sp>
      <p:sp>
        <p:nvSpPr>
          <p:cNvPr id="4" name="Slide Number Placeholder 3"/>
          <p:cNvSpPr>
            <a:spLocks noGrp="1"/>
          </p:cNvSpPr>
          <p:nvPr>
            <p:ph type="sldNum" sz="quarter" idx="5"/>
          </p:nvPr>
        </p:nvSpPr>
        <p:spPr/>
        <p:txBody>
          <a:bodyPr/>
          <a:lstStyle/>
          <a:p>
            <a:fld id="{3D2FC524-F622-CF4D-84DA-847179821CF6}" type="slidenum">
              <a:rPr lang="en-US" smtClean="0"/>
              <a:t>12</a:t>
            </a:fld>
            <a:endParaRPr lang="en-US"/>
          </a:p>
        </p:txBody>
      </p:sp>
    </p:spTree>
    <p:extLst>
      <p:ext uri="{BB962C8B-B14F-4D97-AF65-F5344CB8AC3E}">
        <p14:creationId xmlns:p14="http://schemas.microsoft.com/office/powerpoint/2010/main" val="289900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talk about </a:t>
            </a:r>
            <a:r>
              <a:rPr lang="en-US" dirty="0" err="1"/>
              <a:t>brexit</a:t>
            </a:r>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30</a:t>
            </a:fld>
            <a:endParaRPr lang="en-US"/>
          </a:p>
        </p:txBody>
      </p:sp>
    </p:spTree>
    <p:extLst>
      <p:ext uri="{BB962C8B-B14F-4D97-AF65-F5344CB8AC3E}">
        <p14:creationId xmlns:p14="http://schemas.microsoft.com/office/powerpoint/2010/main" val="21234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Where to check:</a:t>
            </a:r>
            <a:r>
              <a:rPr lang="en-GB" dirty="0"/>
              <a:t> □ Search Full Fact for "water intake"</a:t>
            </a:r>
            <a:br>
              <a:rPr lang="en-GB" dirty="0"/>
            </a:br>
            <a:r>
              <a:rPr lang="en-GB" dirty="0"/>
              <a:t>□ Search NHS website for water guidance</a:t>
            </a:r>
            <a:br>
              <a:rPr lang="en-GB" dirty="0"/>
            </a:br>
            <a:r>
              <a:rPr lang="en-GB" dirty="0"/>
              <a:t>□ Search for "water kidney study" on Google</a:t>
            </a:r>
            <a:br>
              <a:rPr lang="en-GB" dirty="0"/>
            </a:br>
            <a:r>
              <a:rPr lang="en-GB" dirty="0"/>
              <a:t>□ Look for recent medical publications</a:t>
            </a:r>
          </a:p>
          <a:p>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33</a:t>
            </a:fld>
            <a:endParaRPr lang="en-US"/>
          </a:p>
        </p:txBody>
      </p:sp>
    </p:spTree>
    <p:extLst>
      <p:ext uri="{BB962C8B-B14F-4D97-AF65-F5344CB8AC3E}">
        <p14:creationId xmlns:p14="http://schemas.microsoft.com/office/powerpoint/2010/main" val="34582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FCA = financial conduct authority</a:t>
            </a:r>
          </a:p>
        </p:txBody>
      </p:sp>
      <p:sp>
        <p:nvSpPr>
          <p:cNvPr id="4" name="Slide Number Placeholder 3"/>
          <p:cNvSpPr>
            <a:spLocks noGrp="1"/>
          </p:cNvSpPr>
          <p:nvPr>
            <p:ph type="sldNum" sz="quarter" idx="5"/>
          </p:nvPr>
        </p:nvSpPr>
        <p:spPr/>
        <p:txBody>
          <a:bodyPr/>
          <a:lstStyle/>
          <a:p>
            <a:fld id="{3D2FC524-F622-CF4D-84DA-847179821CF6}" type="slidenum">
              <a:rPr lang="en-US" smtClean="0"/>
              <a:t>47</a:t>
            </a:fld>
            <a:endParaRPr lang="en-US"/>
          </a:p>
        </p:txBody>
      </p:sp>
    </p:spTree>
    <p:extLst>
      <p:ext uri="{BB962C8B-B14F-4D97-AF65-F5344CB8AC3E}">
        <p14:creationId xmlns:p14="http://schemas.microsoft.com/office/powerpoint/2010/main" val="357277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HMRC never sends tax refund texts</a:t>
            </a:r>
          </a:p>
          <a:p>
            <a:r>
              <a:rPr lang="en-GB" dirty="0"/>
              <a:t>URL is NOT </a:t>
            </a:r>
            <a:r>
              <a:rPr lang="en-GB" dirty="0" err="1"/>
              <a:t>gov.uk</a:t>
            </a:r>
            <a:endParaRPr lang="en-GB" dirty="0"/>
          </a:p>
          <a:p>
            <a:r>
              <a:rPr lang="en-GB" dirty="0"/>
              <a:t>48-hour pressure</a:t>
            </a:r>
          </a:p>
          <a:p>
            <a:r>
              <a:rPr lang="en-GB" dirty="0"/>
              <a:t>Unsolicited message</a:t>
            </a:r>
          </a:p>
          <a:p>
            <a:r>
              <a:rPr lang="en-GB" dirty="0"/>
              <a:t>HMRC communicates by post</a:t>
            </a:r>
          </a:p>
          <a:p>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56</a:t>
            </a:fld>
            <a:endParaRPr lang="en-US"/>
          </a:p>
        </p:txBody>
      </p:sp>
    </p:spTree>
    <p:extLst>
      <p:ext uri="{BB962C8B-B14F-4D97-AF65-F5344CB8AC3E}">
        <p14:creationId xmlns:p14="http://schemas.microsoft.com/office/powerpoint/2010/main" val="298977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genuine NHS email</a:t>
            </a:r>
          </a:p>
          <a:p>
            <a:r>
              <a:rPr lang="en-GB" dirty="0"/>
              <a:t>No payment requested</a:t>
            </a:r>
          </a:p>
          <a:p>
            <a:r>
              <a:rPr lang="en-GB" dirty="0"/>
              <a:t>No links to click</a:t>
            </a:r>
          </a:p>
          <a:p>
            <a:r>
              <a:rPr lang="en-GB" dirty="0"/>
              <a:t>Provides phone number to call</a:t>
            </a:r>
          </a:p>
          <a:p>
            <a:r>
              <a:rPr lang="en-GB" dirty="0"/>
              <a:t>Professional format</a:t>
            </a:r>
          </a:p>
          <a:p>
            <a:r>
              <a:rPr lang="en-GB" dirty="0"/>
              <a:t>No urgency or threats </a:t>
            </a:r>
            <a:r>
              <a:rPr lang="en-GB" b="1" dirty="0"/>
              <a:t>Still check:</a:t>
            </a:r>
            <a:r>
              <a:rPr lang="en-GB" dirty="0"/>
              <a:t> Call hospital directly to confirm</a:t>
            </a:r>
          </a:p>
          <a:p>
            <a:endParaRPr lang="en-US" dirty="0"/>
          </a:p>
        </p:txBody>
      </p:sp>
      <p:sp>
        <p:nvSpPr>
          <p:cNvPr id="4" name="Slide Number Placeholder 3"/>
          <p:cNvSpPr>
            <a:spLocks noGrp="1"/>
          </p:cNvSpPr>
          <p:nvPr>
            <p:ph type="sldNum" sz="quarter" idx="5"/>
          </p:nvPr>
        </p:nvSpPr>
        <p:spPr/>
        <p:txBody>
          <a:bodyPr/>
          <a:lstStyle/>
          <a:p>
            <a:fld id="{3D2FC524-F622-CF4D-84DA-847179821CF6}" type="slidenum">
              <a:rPr lang="en-US" smtClean="0"/>
              <a:t>57</a:t>
            </a:fld>
            <a:endParaRPr lang="en-US"/>
          </a:p>
        </p:txBody>
      </p:sp>
    </p:spTree>
    <p:extLst>
      <p:ext uri="{BB962C8B-B14F-4D97-AF65-F5344CB8AC3E}">
        <p14:creationId xmlns:p14="http://schemas.microsoft.com/office/powerpoint/2010/main" val="105117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7E71-F71D-CD18-05B7-DA03A5A140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12FE284-EEBC-484A-B175-AA01A08CC7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280A5BB-99ED-20F3-95AB-250B11177ACA}"/>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5" name="Footer Placeholder 4">
            <a:extLst>
              <a:ext uri="{FF2B5EF4-FFF2-40B4-BE49-F238E27FC236}">
                <a16:creationId xmlns:a16="http://schemas.microsoft.com/office/drawing/2014/main" id="{93750D88-EA6C-E2BB-5128-196C0856C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5986F-0A35-2B23-6B5D-09BD62F8CCBB}"/>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204562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65DC-1A23-5DE4-65E4-8164272A53D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05147D-5CF2-C16E-F914-02AC145E7F7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016455-F826-B62F-F22E-DF9A91DCA5AE}"/>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5" name="Footer Placeholder 4">
            <a:extLst>
              <a:ext uri="{FF2B5EF4-FFF2-40B4-BE49-F238E27FC236}">
                <a16:creationId xmlns:a16="http://schemas.microsoft.com/office/drawing/2014/main" id="{01420532-3ACC-5F31-57DF-7ACE32D37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6B7F5-066D-2A13-694F-6A37E96FBA68}"/>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16662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EA7C5-9586-7687-A4C7-667FDE6EBDC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6E2B5EE-7C8E-E2FA-B882-097F4124CB9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EC7C3D-B55A-6AB4-8E30-021949C30293}"/>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5" name="Footer Placeholder 4">
            <a:extLst>
              <a:ext uri="{FF2B5EF4-FFF2-40B4-BE49-F238E27FC236}">
                <a16:creationId xmlns:a16="http://schemas.microsoft.com/office/drawing/2014/main" id="{10837E40-6EC5-7ADD-57C7-684BFE18C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2A9A4-6F73-C2AF-7D50-E96F58DE3517}"/>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237017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459D-B39F-8DF1-3A21-22407024DB0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277A99A-C9EB-9A45-B0F8-D6FA0F9A1C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BAC561-3634-53D2-CB2F-958A401EF006}"/>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5" name="Footer Placeholder 4">
            <a:extLst>
              <a:ext uri="{FF2B5EF4-FFF2-40B4-BE49-F238E27FC236}">
                <a16:creationId xmlns:a16="http://schemas.microsoft.com/office/drawing/2014/main" id="{8CA6F32A-4B73-255C-C99A-3FAF96E2E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471D2-12A3-05BD-F622-81083CFDCC6C}"/>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254219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7A1C-C53D-866B-9F9F-1F877EFC5FC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BEEEAE-C3E1-4321-EB34-DD0E8C9380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FDF75E-B6A9-6CB4-669B-0AA70BA152D4}"/>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5" name="Footer Placeholder 4">
            <a:extLst>
              <a:ext uri="{FF2B5EF4-FFF2-40B4-BE49-F238E27FC236}">
                <a16:creationId xmlns:a16="http://schemas.microsoft.com/office/drawing/2014/main" id="{D6FB6A37-A262-95F5-BA1B-2E44AE55D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D7497-84DE-C8FC-9D5F-806C22E2727C}"/>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69419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0899-9B22-9416-71CB-7FBBDA8FFD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D1C1AFD-9477-F227-392F-CD40E619B6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B59188D-9B8D-ABE1-453F-DFC4D2207D4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3C53F1D-AF42-A07D-3AFD-6BE0DDD0F56C}"/>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6" name="Footer Placeholder 5">
            <a:extLst>
              <a:ext uri="{FF2B5EF4-FFF2-40B4-BE49-F238E27FC236}">
                <a16:creationId xmlns:a16="http://schemas.microsoft.com/office/drawing/2014/main" id="{FBD334EA-26D8-36B2-3274-2A5521F53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D8DA5-A235-EC03-3B27-EB0B2469B627}"/>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316097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E51E-03FB-32AE-2986-A1E68D55089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A5ECCF-6685-FC49-FBE3-62C03A351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7EE795-539A-481F-3AFA-14C6C8A57CA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0A5E9A-3D16-7833-48EE-9CFEB1B35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8848C7-17F8-DD58-E29B-01EB2FAEFB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44018CD-FC97-2228-EF0E-103CFDC02373}"/>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8" name="Footer Placeholder 7">
            <a:extLst>
              <a:ext uri="{FF2B5EF4-FFF2-40B4-BE49-F238E27FC236}">
                <a16:creationId xmlns:a16="http://schemas.microsoft.com/office/drawing/2014/main" id="{6BCFB9C7-D031-DB91-7F73-E29139BA70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CF9C77-108A-E1B8-6B94-10C5C8CF03BF}"/>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174959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C606-A460-8D5C-3571-29F604359AC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4E9086B-D7F2-8EA3-56B9-B9E7CDD219D1}"/>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4" name="Footer Placeholder 3">
            <a:extLst>
              <a:ext uri="{FF2B5EF4-FFF2-40B4-BE49-F238E27FC236}">
                <a16:creationId xmlns:a16="http://schemas.microsoft.com/office/drawing/2014/main" id="{054400C6-C2F0-D0F1-8C97-8DFDFF6E1A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0C086E-11D8-5A1B-F600-0EBB67445D40}"/>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25435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0235-BCC3-9B82-9EB9-E0AE581C0DD9}"/>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3" name="Footer Placeholder 2">
            <a:extLst>
              <a:ext uri="{FF2B5EF4-FFF2-40B4-BE49-F238E27FC236}">
                <a16:creationId xmlns:a16="http://schemas.microsoft.com/office/drawing/2014/main" id="{C4FEF5B3-E85B-B470-123E-25F7E48224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F5F3BA-FA63-9EE4-8898-FAEEE5798C95}"/>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23804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5F81-CB86-4AC7-CD56-01A49F8D41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D8CF87-AFB1-0C87-ABA4-13939BA38B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6C2A72-53A7-83E0-45B9-9930E2BF3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50DC23-8534-D88A-088E-AC9622321C96}"/>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6" name="Footer Placeholder 5">
            <a:extLst>
              <a:ext uri="{FF2B5EF4-FFF2-40B4-BE49-F238E27FC236}">
                <a16:creationId xmlns:a16="http://schemas.microsoft.com/office/drawing/2014/main" id="{01AC31B0-B993-45BD-601B-B1F3601F8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FBAE6-1D38-7302-9409-9CE07150592A}"/>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142133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7C0E-9A85-92E1-7A7A-5029F7B52F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BDCE21D-B862-206C-5A3A-3888E7C8D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B74EBD-6F4E-1464-78DB-0E4B2B1C7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8E9628-2227-A637-3AB8-91B4E5589B9B}"/>
              </a:ext>
            </a:extLst>
          </p:cNvPr>
          <p:cNvSpPr>
            <a:spLocks noGrp="1"/>
          </p:cNvSpPr>
          <p:nvPr>
            <p:ph type="dt" sz="half" idx="10"/>
          </p:nvPr>
        </p:nvSpPr>
        <p:spPr/>
        <p:txBody>
          <a:bodyPr/>
          <a:lstStyle/>
          <a:p>
            <a:fld id="{9A9DEF95-0553-2746-BEBB-88568D34BA05}" type="datetimeFigureOut">
              <a:rPr lang="en-US" smtClean="0"/>
              <a:t>5/1/2026</a:t>
            </a:fld>
            <a:endParaRPr lang="en-US"/>
          </a:p>
        </p:txBody>
      </p:sp>
      <p:sp>
        <p:nvSpPr>
          <p:cNvPr id="6" name="Footer Placeholder 5">
            <a:extLst>
              <a:ext uri="{FF2B5EF4-FFF2-40B4-BE49-F238E27FC236}">
                <a16:creationId xmlns:a16="http://schemas.microsoft.com/office/drawing/2014/main" id="{F5A0FA42-1B27-797E-DA5F-89DFDAE96D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09B96-F88C-5440-6289-6D29DF9C7145}"/>
              </a:ext>
            </a:extLst>
          </p:cNvPr>
          <p:cNvSpPr>
            <a:spLocks noGrp="1"/>
          </p:cNvSpPr>
          <p:nvPr>
            <p:ph type="sldNum" sz="quarter" idx="12"/>
          </p:nvPr>
        </p:nvSpPr>
        <p:spPr/>
        <p:txBody>
          <a:bodyPr/>
          <a:lstStyle/>
          <a:p>
            <a:fld id="{D841C2BA-2627-1A47-8EB1-CAB72B8D9688}" type="slidenum">
              <a:rPr lang="en-US" smtClean="0"/>
              <a:t>‹#›</a:t>
            </a:fld>
            <a:endParaRPr lang="en-US"/>
          </a:p>
        </p:txBody>
      </p:sp>
    </p:spTree>
    <p:extLst>
      <p:ext uri="{BB962C8B-B14F-4D97-AF65-F5344CB8AC3E}">
        <p14:creationId xmlns:p14="http://schemas.microsoft.com/office/powerpoint/2010/main" val="37266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5312EF-76F9-8736-A223-E368BF76A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DA216A-C23F-FAE1-20A3-58DBFA276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A9D60A-42F2-05CF-8434-AD35E900CC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9DEF95-0553-2746-BEBB-88568D34BA05}" type="datetimeFigureOut">
              <a:rPr lang="en-US" smtClean="0"/>
              <a:t>5/1/2026</a:t>
            </a:fld>
            <a:endParaRPr lang="en-US"/>
          </a:p>
        </p:txBody>
      </p:sp>
      <p:sp>
        <p:nvSpPr>
          <p:cNvPr id="5" name="Footer Placeholder 4">
            <a:extLst>
              <a:ext uri="{FF2B5EF4-FFF2-40B4-BE49-F238E27FC236}">
                <a16:creationId xmlns:a16="http://schemas.microsoft.com/office/drawing/2014/main" id="{4E656359-015C-0411-269C-32E176885A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1A039B-F86D-0FC6-C1F5-83502FF7B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41C2BA-2627-1A47-8EB1-CAB72B8D9688}" type="slidenum">
              <a:rPr lang="en-US" smtClean="0"/>
              <a:t>‹#›</a:t>
            </a:fld>
            <a:endParaRPr lang="en-US"/>
          </a:p>
        </p:txBody>
      </p:sp>
    </p:spTree>
    <p:extLst>
      <p:ext uri="{BB962C8B-B14F-4D97-AF65-F5344CB8AC3E}">
        <p14:creationId xmlns:p14="http://schemas.microsoft.com/office/powerpoint/2010/main" val="2104426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B_B57FBB5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bc.co.uk/news/uk-politics-1234567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reakingnewsdaily.com.c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heguardian.com/politics/2024/article-titl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govuk-pensions.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fullfact.org/health/vaccine-claim-debunke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actionfraud.police.uk/"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FE9D-FB32-21A1-945E-2E4B23CB66B3}"/>
              </a:ext>
            </a:extLst>
          </p:cNvPr>
          <p:cNvSpPr>
            <a:spLocks noGrp="1"/>
          </p:cNvSpPr>
          <p:nvPr>
            <p:ph type="ctrTitle"/>
          </p:nvPr>
        </p:nvSpPr>
        <p:spPr/>
        <p:txBody>
          <a:bodyPr>
            <a:normAutofit fontScale="90000"/>
          </a:bodyPr>
          <a:lstStyle/>
          <a:p>
            <a:r>
              <a:rPr lang="en-GB" noProof="0" dirty="0"/>
              <a:t>SPOTTING TRUSTWORTHY INFORMATION</a:t>
            </a:r>
            <a:br>
              <a:rPr lang="en-GB" noProof="0" dirty="0"/>
            </a:br>
            <a:r>
              <a:rPr lang="en-GB" sz="4000" noProof="0" dirty="0"/>
              <a:t>A Practical Guide for Navigating Today's Media</a:t>
            </a:r>
            <a:endParaRPr lang="en-GB" noProof="0" dirty="0"/>
          </a:p>
        </p:txBody>
      </p:sp>
    </p:spTree>
    <p:extLst>
      <p:ext uri="{BB962C8B-B14F-4D97-AF65-F5344CB8AC3E}">
        <p14:creationId xmlns:p14="http://schemas.microsoft.com/office/powerpoint/2010/main" val="337104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E390-16A7-6F7C-FE8A-2D3BC20B52DD}"/>
              </a:ext>
            </a:extLst>
          </p:cNvPr>
          <p:cNvSpPr>
            <a:spLocks noGrp="1"/>
          </p:cNvSpPr>
          <p:nvPr>
            <p:ph type="title"/>
          </p:nvPr>
        </p:nvSpPr>
        <p:spPr/>
        <p:txBody>
          <a:bodyPr/>
          <a:lstStyle/>
          <a:p>
            <a:r>
              <a:rPr lang="en-GB" noProof="0" dirty="0"/>
              <a:t>So, Who Keeps an Eye on the News?</a:t>
            </a:r>
          </a:p>
        </p:txBody>
      </p:sp>
      <p:sp>
        <p:nvSpPr>
          <p:cNvPr id="3" name="Content Placeholder 2">
            <a:extLst>
              <a:ext uri="{FF2B5EF4-FFF2-40B4-BE49-F238E27FC236}">
                <a16:creationId xmlns:a16="http://schemas.microsoft.com/office/drawing/2014/main" id="{A00B78B2-7675-5D95-3554-13A1F867A5DC}"/>
              </a:ext>
            </a:extLst>
          </p:cNvPr>
          <p:cNvSpPr>
            <a:spLocks noGrp="1"/>
          </p:cNvSpPr>
          <p:nvPr>
            <p:ph idx="1"/>
          </p:nvPr>
        </p:nvSpPr>
        <p:spPr/>
        <p:txBody>
          <a:bodyPr>
            <a:normAutofit fontScale="92500" lnSpcReduction="10000"/>
          </a:bodyPr>
          <a:lstStyle/>
          <a:p>
            <a:pPr marL="0" indent="0">
              <a:buNone/>
            </a:pPr>
            <a:r>
              <a:rPr lang="en-GB" noProof="0" dirty="0"/>
              <a:t>ISPO (Independent Press Standards Organisation)</a:t>
            </a:r>
          </a:p>
          <a:p>
            <a:r>
              <a:rPr lang="en-GB" noProof="0" dirty="0"/>
              <a:t>Regulates newspapers and magazines (print media)</a:t>
            </a:r>
          </a:p>
          <a:p>
            <a:r>
              <a:rPr lang="en-GB" noProof="0" dirty="0"/>
              <a:t>Handles complaints about accuracy</a:t>
            </a:r>
          </a:p>
          <a:p>
            <a:pPr marL="0" indent="0">
              <a:buNone/>
            </a:pPr>
            <a:endParaRPr lang="en-GB" noProof="0" dirty="0"/>
          </a:p>
          <a:p>
            <a:pPr marL="0" indent="0">
              <a:buNone/>
            </a:pPr>
            <a:r>
              <a:rPr lang="en-GB" noProof="0" dirty="0"/>
              <a:t>Ofcom</a:t>
            </a:r>
          </a:p>
          <a:p>
            <a:r>
              <a:rPr lang="en-GB" noProof="0" dirty="0"/>
              <a:t>Regulates TV and radio broadcasters</a:t>
            </a:r>
          </a:p>
          <a:p>
            <a:r>
              <a:rPr lang="en-GB" noProof="0" dirty="0"/>
              <a:t>Ensures impartiality in news</a:t>
            </a:r>
          </a:p>
          <a:p>
            <a:endParaRPr lang="en-GB" noProof="0" dirty="0"/>
          </a:p>
          <a:p>
            <a:pPr marL="0" indent="0">
              <a:buNone/>
            </a:pPr>
            <a:r>
              <a:rPr lang="en-GB" noProof="0" dirty="0"/>
              <a:t>The public can complain to ISPO or Ofcom if you spot serious issues in news content. </a:t>
            </a:r>
          </a:p>
        </p:txBody>
      </p:sp>
    </p:spTree>
    <p:extLst>
      <p:ext uri="{BB962C8B-B14F-4D97-AF65-F5344CB8AC3E}">
        <p14:creationId xmlns:p14="http://schemas.microsoft.com/office/powerpoint/2010/main" val="304504712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ECCF-FA41-0997-6A27-0C9A00F43A49}"/>
              </a:ext>
            </a:extLst>
          </p:cNvPr>
          <p:cNvSpPr>
            <a:spLocks noGrp="1"/>
          </p:cNvSpPr>
          <p:nvPr>
            <p:ph type="title"/>
          </p:nvPr>
        </p:nvSpPr>
        <p:spPr/>
        <p:txBody>
          <a:bodyPr/>
          <a:lstStyle/>
          <a:p>
            <a:r>
              <a:rPr lang="en-GB" noProof="0" dirty="0"/>
              <a:t>Red Flags for Fake News Sites</a:t>
            </a:r>
          </a:p>
        </p:txBody>
      </p:sp>
      <p:sp>
        <p:nvSpPr>
          <p:cNvPr id="3" name="Content Placeholder 2">
            <a:extLst>
              <a:ext uri="{FF2B5EF4-FFF2-40B4-BE49-F238E27FC236}">
                <a16:creationId xmlns:a16="http://schemas.microsoft.com/office/drawing/2014/main" id="{ED127770-A53C-0BF1-CE02-C453F0ADD149}"/>
              </a:ext>
            </a:extLst>
          </p:cNvPr>
          <p:cNvSpPr>
            <a:spLocks noGrp="1"/>
          </p:cNvSpPr>
          <p:nvPr>
            <p:ph idx="1"/>
          </p:nvPr>
        </p:nvSpPr>
        <p:spPr/>
        <p:txBody>
          <a:bodyPr>
            <a:normAutofit lnSpcReduction="10000"/>
          </a:bodyPr>
          <a:lstStyle/>
          <a:p>
            <a:pPr marL="0" indent="0">
              <a:buNone/>
            </a:pPr>
            <a:r>
              <a:rPr lang="en-GB" b="1" noProof="0" dirty="0"/>
              <a:t>Warning Signs:</a:t>
            </a:r>
            <a:endParaRPr lang="en-GB" noProof="0" dirty="0"/>
          </a:p>
          <a:p>
            <a:pPr marL="0" indent="0">
              <a:buNone/>
            </a:pPr>
            <a:r>
              <a:rPr lang="en-GB" noProof="0" dirty="0"/>
              <a:t>✗ URL mimics real news (e.g., "</a:t>
            </a:r>
            <a:r>
              <a:rPr lang="en-GB" noProof="0" dirty="0" err="1"/>
              <a:t>bbc</a:t>
            </a:r>
            <a:r>
              <a:rPr lang="en-GB" noProof="0" dirty="0"/>
              <a:t>-news-</a:t>
            </a:r>
            <a:r>
              <a:rPr lang="en-GB" noProof="0" dirty="0" err="1"/>
              <a:t>daily.com</a:t>
            </a:r>
            <a:r>
              <a:rPr lang="en-GB" noProof="0" dirty="0"/>
              <a:t>" instead of "</a:t>
            </a:r>
            <a:r>
              <a:rPr lang="en-GB" noProof="0" dirty="0" err="1"/>
              <a:t>bbc.co.uk</a:t>
            </a:r>
            <a:r>
              <a:rPr lang="en-GB" noProof="0" dirty="0"/>
              <a:t>") </a:t>
            </a:r>
          </a:p>
          <a:p>
            <a:pPr marL="0" indent="0">
              <a:buNone/>
            </a:pPr>
            <a:r>
              <a:rPr lang="en-GB" noProof="0" dirty="0"/>
              <a:t>✗ Excessive spelling or grammar errors </a:t>
            </a:r>
          </a:p>
          <a:p>
            <a:pPr marL="0" indent="0">
              <a:buNone/>
            </a:pPr>
            <a:r>
              <a:rPr lang="en-GB" noProof="0" dirty="0"/>
              <a:t>✗ No "About Us" page or contact information </a:t>
            </a:r>
          </a:p>
          <a:p>
            <a:pPr marL="0" indent="0">
              <a:buNone/>
            </a:pPr>
            <a:r>
              <a:rPr lang="en-GB" noProof="0" dirty="0"/>
              <a:t>✗ Sensational headlines that don't match the story </a:t>
            </a:r>
          </a:p>
          <a:p>
            <a:pPr marL="0" indent="0">
              <a:buNone/>
            </a:pPr>
            <a:r>
              <a:rPr lang="en-GB" noProof="0" dirty="0"/>
              <a:t>✗ No author name or credentials </a:t>
            </a:r>
          </a:p>
          <a:p>
            <a:pPr marL="0" indent="0">
              <a:buNone/>
            </a:pPr>
            <a:r>
              <a:rPr lang="en-GB" noProof="0" dirty="0"/>
              <a:t>✗ Lots of pop-up ads </a:t>
            </a:r>
          </a:p>
          <a:p>
            <a:pPr marL="0" indent="0">
              <a:buNone/>
            </a:pPr>
            <a:r>
              <a:rPr lang="en-GB" noProof="0" dirty="0"/>
              <a:t>✗ "Share before it's taken down!" urgency</a:t>
            </a:r>
          </a:p>
          <a:p>
            <a:pPr marL="0" indent="0">
              <a:buNone/>
            </a:pPr>
            <a:endParaRPr lang="en-GB" noProof="0" dirty="0"/>
          </a:p>
        </p:txBody>
      </p:sp>
    </p:spTree>
    <p:extLst>
      <p:ext uri="{BB962C8B-B14F-4D97-AF65-F5344CB8AC3E}">
        <p14:creationId xmlns:p14="http://schemas.microsoft.com/office/powerpoint/2010/main" val="221060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B63E-A17F-4AE2-0835-81D01E746CE3}"/>
              </a:ext>
            </a:extLst>
          </p:cNvPr>
          <p:cNvSpPr>
            <a:spLocks noGrp="1"/>
          </p:cNvSpPr>
          <p:nvPr>
            <p:ph type="title"/>
          </p:nvPr>
        </p:nvSpPr>
        <p:spPr/>
        <p:txBody>
          <a:bodyPr/>
          <a:lstStyle/>
          <a:p>
            <a:r>
              <a:rPr lang="en-GB" noProof="0" dirty="0"/>
              <a:t>Fake News can also be Scams</a:t>
            </a:r>
          </a:p>
        </p:txBody>
      </p:sp>
      <p:sp>
        <p:nvSpPr>
          <p:cNvPr id="3" name="Content Placeholder 2">
            <a:extLst>
              <a:ext uri="{FF2B5EF4-FFF2-40B4-BE49-F238E27FC236}">
                <a16:creationId xmlns:a16="http://schemas.microsoft.com/office/drawing/2014/main" id="{1B3E0AB6-AFCD-78DF-F62D-B095CC6862E3}"/>
              </a:ext>
            </a:extLst>
          </p:cNvPr>
          <p:cNvSpPr>
            <a:spLocks noGrp="1"/>
          </p:cNvSpPr>
          <p:nvPr>
            <p:ph idx="1"/>
          </p:nvPr>
        </p:nvSpPr>
        <p:spPr/>
        <p:txBody>
          <a:bodyPr>
            <a:normAutofit lnSpcReduction="10000"/>
          </a:bodyPr>
          <a:lstStyle/>
          <a:p>
            <a:pPr marL="0" indent="0">
              <a:buNone/>
            </a:pPr>
            <a:r>
              <a:rPr lang="en-GB" b="1" noProof="0" dirty="0"/>
              <a:t>Common UK Scam Pattern</a:t>
            </a:r>
            <a:endParaRPr lang="en-GB" noProof="0" dirty="0"/>
          </a:p>
          <a:p>
            <a:pPr marL="0" indent="0">
              <a:buNone/>
            </a:pPr>
            <a:r>
              <a:rPr lang="en-GB" noProof="0" dirty="0"/>
              <a:t>Fake news article claims:</a:t>
            </a:r>
          </a:p>
          <a:p>
            <a:r>
              <a:rPr lang="en-GB" noProof="0" dirty="0"/>
              <a:t>Martin Lewis endorses investment scheme</a:t>
            </a:r>
          </a:p>
          <a:p>
            <a:r>
              <a:rPr lang="en-GB" noProof="0" dirty="0"/>
              <a:t>Deborah Meaden backs new business opportunity</a:t>
            </a:r>
          </a:p>
          <a:p>
            <a:r>
              <a:rPr lang="en-GB" noProof="0" dirty="0"/>
              <a:t>Holly Willoughby promotes weight loss pills</a:t>
            </a:r>
          </a:p>
          <a:p>
            <a:pPr marL="0" indent="0">
              <a:buNone/>
            </a:pPr>
            <a:r>
              <a:rPr lang="en-GB" b="1" noProof="0" dirty="0"/>
              <a:t>The Truth:</a:t>
            </a:r>
            <a:r>
              <a:rPr lang="en-GB" noProof="0" dirty="0"/>
              <a:t> These celebrities are victims of fake ads</a:t>
            </a:r>
          </a:p>
          <a:p>
            <a:r>
              <a:rPr lang="en-GB" noProof="0" dirty="0"/>
              <a:t>They're suing the platforms</a:t>
            </a:r>
          </a:p>
          <a:p>
            <a:r>
              <a:rPr lang="en-GB" noProof="0" dirty="0"/>
              <a:t>They never endorsed these products</a:t>
            </a:r>
          </a:p>
          <a:p>
            <a:r>
              <a:rPr lang="en-GB" noProof="0" dirty="0"/>
              <a:t>Always check the celebrity's official channels</a:t>
            </a:r>
          </a:p>
          <a:p>
            <a:pPr marL="0" indent="0">
              <a:buNone/>
            </a:pPr>
            <a:endParaRPr lang="en-GB" noProof="0" dirty="0"/>
          </a:p>
        </p:txBody>
      </p:sp>
    </p:spTree>
    <p:extLst>
      <p:ext uri="{BB962C8B-B14F-4D97-AF65-F5344CB8AC3E}">
        <p14:creationId xmlns:p14="http://schemas.microsoft.com/office/powerpoint/2010/main" val="23919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15DC-91BB-7D0C-04DE-B3F1DBCA18A7}"/>
              </a:ext>
            </a:extLst>
          </p:cNvPr>
          <p:cNvSpPr>
            <a:spLocks noGrp="1"/>
          </p:cNvSpPr>
          <p:nvPr>
            <p:ph type="title"/>
          </p:nvPr>
        </p:nvSpPr>
        <p:spPr/>
        <p:txBody>
          <a:bodyPr/>
          <a:lstStyle/>
          <a:p>
            <a:r>
              <a:rPr lang="en-GB" noProof="0" dirty="0"/>
              <a:t>Skill 1: Stop, Question, Check, Decide</a:t>
            </a:r>
          </a:p>
        </p:txBody>
      </p:sp>
      <p:sp>
        <p:nvSpPr>
          <p:cNvPr id="3" name="Content Placeholder 2">
            <a:extLst>
              <a:ext uri="{FF2B5EF4-FFF2-40B4-BE49-F238E27FC236}">
                <a16:creationId xmlns:a16="http://schemas.microsoft.com/office/drawing/2014/main" id="{22B71E0A-4D7E-2C67-AB01-A857C57ADA9B}"/>
              </a:ext>
            </a:extLst>
          </p:cNvPr>
          <p:cNvSpPr>
            <a:spLocks noGrp="1"/>
          </p:cNvSpPr>
          <p:nvPr>
            <p:ph idx="1"/>
          </p:nvPr>
        </p:nvSpPr>
        <p:spPr/>
        <p:txBody>
          <a:bodyPr vert="horz" lIns="91440" tIns="45720" rIns="91440" bIns="45720" rtlCol="0" anchor="t">
            <a:normAutofit/>
          </a:bodyPr>
          <a:lstStyle/>
          <a:p>
            <a:r>
              <a:rPr lang="en-GB" noProof="0" dirty="0"/>
              <a:t>When we are exposed to information, we are more likely to believe information depending on the relationship we have with them. </a:t>
            </a:r>
          </a:p>
          <a:p>
            <a:r>
              <a:rPr lang="en-GB" noProof="0" dirty="0"/>
              <a:t>Family members are typically the people we trust the most, because they are the people we are inherently closest to – assuming there hasn’t been something that has reduced the closeness of the relationship we share with our family. </a:t>
            </a:r>
          </a:p>
          <a:p>
            <a:r>
              <a:rPr lang="en-GB" noProof="0" dirty="0"/>
              <a:t>Then friends, </a:t>
            </a:r>
            <a:r>
              <a:rPr lang="en-GB" dirty="0"/>
              <a:t>co-workers</a:t>
            </a:r>
            <a:r>
              <a:rPr lang="en-GB" noProof="0" dirty="0"/>
              <a:t>, neighbours, so on.</a:t>
            </a:r>
          </a:p>
        </p:txBody>
      </p:sp>
    </p:spTree>
    <p:extLst>
      <p:ext uri="{BB962C8B-B14F-4D97-AF65-F5344CB8AC3E}">
        <p14:creationId xmlns:p14="http://schemas.microsoft.com/office/powerpoint/2010/main" val="212562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3077E7E-0B05-49B0-3518-44BE8DD0DDA1}"/>
              </a:ext>
            </a:extLst>
          </p:cNvPr>
          <p:cNvGrpSpPr/>
          <p:nvPr/>
        </p:nvGrpSpPr>
        <p:grpSpPr>
          <a:xfrm>
            <a:off x="5410199" y="2865668"/>
            <a:ext cx="1364731" cy="1241972"/>
            <a:chOff x="5332708" y="2643106"/>
            <a:chExt cx="1558459" cy="1564853"/>
          </a:xfrm>
        </p:grpSpPr>
        <p:sp>
          <p:nvSpPr>
            <p:cNvPr id="23" name="Flowchart: Connector 4">
              <a:extLst>
                <a:ext uri="{FF2B5EF4-FFF2-40B4-BE49-F238E27FC236}">
                  <a16:creationId xmlns:a16="http://schemas.microsoft.com/office/drawing/2014/main" id="{490E77D2-0976-E336-155C-165C00DE5FCC}"/>
                </a:ext>
              </a:extLst>
            </p:cNvPr>
            <p:cNvSpPr/>
            <p:nvPr/>
          </p:nvSpPr>
          <p:spPr>
            <a:xfrm>
              <a:off x="5332708" y="2643106"/>
              <a:ext cx="1558459" cy="1564853"/>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4" name="TextBox 23">
              <a:extLst>
                <a:ext uri="{FF2B5EF4-FFF2-40B4-BE49-F238E27FC236}">
                  <a16:creationId xmlns:a16="http://schemas.microsoft.com/office/drawing/2014/main" id="{0BCB7A99-82B0-BECE-46A7-08E6C8A535C6}"/>
                </a:ext>
              </a:extLst>
            </p:cNvPr>
            <p:cNvSpPr txBox="1"/>
            <p:nvPr/>
          </p:nvSpPr>
          <p:spPr>
            <a:xfrm>
              <a:off x="5720166" y="3243667"/>
              <a:ext cx="781207" cy="349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noProof="0" dirty="0">
                  <a:latin typeface="American Typewriter"/>
                </a:rPr>
                <a:t>You</a:t>
              </a:r>
            </a:p>
          </p:txBody>
        </p:sp>
      </p:grpSp>
      <p:sp>
        <p:nvSpPr>
          <p:cNvPr id="25" name="Flowchart: Connector 7">
            <a:extLst>
              <a:ext uri="{FF2B5EF4-FFF2-40B4-BE49-F238E27FC236}">
                <a16:creationId xmlns:a16="http://schemas.microsoft.com/office/drawing/2014/main" id="{2C9EB55D-AC42-8356-30CB-8A595AB8575C}"/>
              </a:ext>
            </a:extLst>
          </p:cNvPr>
          <p:cNvSpPr/>
          <p:nvPr/>
        </p:nvSpPr>
        <p:spPr>
          <a:xfrm>
            <a:off x="992454" y="252331"/>
            <a:ext cx="10529713" cy="641588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Flowchart: Connector 8">
            <a:extLst>
              <a:ext uri="{FF2B5EF4-FFF2-40B4-BE49-F238E27FC236}">
                <a16:creationId xmlns:a16="http://schemas.microsoft.com/office/drawing/2014/main" id="{3B7C8B4E-40DD-E482-B0FE-7C3A9F70B33E}"/>
              </a:ext>
            </a:extLst>
          </p:cNvPr>
          <p:cNvSpPr/>
          <p:nvPr/>
        </p:nvSpPr>
        <p:spPr>
          <a:xfrm>
            <a:off x="1897248" y="901640"/>
            <a:ext cx="8592246" cy="517438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7" name="Flowchart: Connector 9">
            <a:extLst>
              <a:ext uri="{FF2B5EF4-FFF2-40B4-BE49-F238E27FC236}">
                <a16:creationId xmlns:a16="http://schemas.microsoft.com/office/drawing/2014/main" id="{114B04DD-2338-20A8-C790-21E2CE7F8406}"/>
              </a:ext>
            </a:extLst>
          </p:cNvPr>
          <p:cNvSpPr/>
          <p:nvPr/>
        </p:nvSpPr>
        <p:spPr>
          <a:xfrm>
            <a:off x="1522705" y="526006"/>
            <a:ext cx="9300583" cy="592311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Flowchart: Connector 10">
            <a:extLst>
              <a:ext uri="{FF2B5EF4-FFF2-40B4-BE49-F238E27FC236}">
                <a16:creationId xmlns:a16="http://schemas.microsoft.com/office/drawing/2014/main" id="{D8DF78F9-4246-623D-FAC0-06812934A168}"/>
              </a:ext>
            </a:extLst>
          </p:cNvPr>
          <p:cNvSpPr/>
          <p:nvPr/>
        </p:nvSpPr>
        <p:spPr>
          <a:xfrm>
            <a:off x="2326543" y="1330936"/>
            <a:ext cx="7647796" cy="431579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Flowchart: Connector 11">
            <a:extLst>
              <a:ext uri="{FF2B5EF4-FFF2-40B4-BE49-F238E27FC236}">
                <a16:creationId xmlns:a16="http://schemas.microsoft.com/office/drawing/2014/main" id="{BE872CB1-8972-AF9F-C82C-B14BF21D6976}"/>
              </a:ext>
            </a:extLst>
          </p:cNvPr>
          <p:cNvSpPr/>
          <p:nvPr/>
        </p:nvSpPr>
        <p:spPr>
          <a:xfrm>
            <a:off x="2648514" y="1642175"/>
            <a:ext cx="6896529" cy="3693321"/>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Flowchart: Connector 12">
            <a:extLst>
              <a:ext uri="{FF2B5EF4-FFF2-40B4-BE49-F238E27FC236}">
                <a16:creationId xmlns:a16="http://schemas.microsoft.com/office/drawing/2014/main" id="{801FD0B0-3013-082B-0C80-C0240012A22A}"/>
              </a:ext>
            </a:extLst>
          </p:cNvPr>
          <p:cNvSpPr/>
          <p:nvPr/>
        </p:nvSpPr>
        <p:spPr>
          <a:xfrm>
            <a:off x="3045612" y="1942682"/>
            <a:ext cx="6070135" cy="3092308"/>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Flowchart: Connector 13">
            <a:extLst>
              <a:ext uri="{FF2B5EF4-FFF2-40B4-BE49-F238E27FC236}">
                <a16:creationId xmlns:a16="http://schemas.microsoft.com/office/drawing/2014/main" id="{690C8D5A-4239-3B68-1807-249294FD9128}"/>
              </a:ext>
            </a:extLst>
          </p:cNvPr>
          <p:cNvSpPr/>
          <p:nvPr/>
        </p:nvSpPr>
        <p:spPr>
          <a:xfrm>
            <a:off x="3732485" y="2366612"/>
            <a:ext cx="4685656" cy="224444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2" name="TextBox 31">
            <a:extLst>
              <a:ext uri="{FF2B5EF4-FFF2-40B4-BE49-F238E27FC236}">
                <a16:creationId xmlns:a16="http://schemas.microsoft.com/office/drawing/2014/main" id="{EB5DF3BD-D526-983A-91BD-83857ACBDFEC}"/>
              </a:ext>
            </a:extLst>
          </p:cNvPr>
          <p:cNvSpPr txBox="1"/>
          <p:nvPr/>
        </p:nvSpPr>
        <p:spPr>
          <a:xfrm>
            <a:off x="5932025" y="2494135"/>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1</a:t>
            </a:r>
          </a:p>
        </p:txBody>
      </p:sp>
      <p:sp>
        <p:nvSpPr>
          <p:cNvPr id="33" name="TextBox 32">
            <a:extLst>
              <a:ext uri="{FF2B5EF4-FFF2-40B4-BE49-F238E27FC236}">
                <a16:creationId xmlns:a16="http://schemas.microsoft.com/office/drawing/2014/main" id="{469E9B6F-0AA0-D3DA-612F-C4AB681CF7A9}"/>
              </a:ext>
            </a:extLst>
          </p:cNvPr>
          <p:cNvSpPr txBox="1"/>
          <p:nvPr/>
        </p:nvSpPr>
        <p:spPr>
          <a:xfrm>
            <a:off x="5932025" y="2021910"/>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2</a:t>
            </a:r>
          </a:p>
        </p:txBody>
      </p:sp>
      <p:sp>
        <p:nvSpPr>
          <p:cNvPr id="34" name="TextBox 33">
            <a:extLst>
              <a:ext uri="{FF2B5EF4-FFF2-40B4-BE49-F238E27FC236}">
                <a16:creationId xmlns:a16="http://schemas.microsoft.com/office/drawing/2014/main" id="{5C4479B3-BD20-F8A3-DE4B-7F65AB574887}"/>
              </a:ext>
            </a:extLst>
          </p:cNvPr>
          <p:cNvSpPr txBox="1"/>
          <p:nvPr/>
        </p:nvSpPr>
        <p:spPr>
          <a:xfrm>
            <a:off x="5932025" y="1710670"/>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3</a:t>
            </a:r>
          </a:p>
        </p:txBody>
      </p:sp>
      <p:sp>
        <p:nvSpPr>
          <p:cNvPr id="35" name="TextBox 34">
            <a:extLst>
              <a:ext uri="{FF2B5EF4-FFF2-40B4-BE49-F238E27FC236}">
                <a16:creationId xmlns:a16="http://schemas.microsoft.com/office/drawing/2014/main" id="{AC2FC2B1-401D-4117-34FC-A99C10F8F5B1}"/>
              </a:ext>
            </a:extLst>
          </p:cNvPr>
          <p:cNvSpPr txBox="1"/>
          <p:nvPr/>
        </p:nvSpPr>
        <p:spPr>
          <a:xfrm>
            <a:off x="5932025" y="1335036"/>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4</a:t>
            </a:r>
          </a:p>
        </p:txBody>
      </p:sp>
      <p:sp>
        <p:nvSpPr>
          <p:cNvPr id="36" name="TextBox 35">
            <a:extLst>
              <a:ext uri="{FF2B5EF4-FFF2-40B4-BE49-F238E27FC236}">
                <a16:creationId xmlns:a16="http://schemas.microsoft.com/office/drawing/2014/main" id="{2C4B8E8F-01A8-3D88-88BF-8ADB473AFDA1}"/>
              </a:ext>
            </a:extLst>
          </p:cNvPr>
          <p:cNvSpPr txBox="1"/>
          <p:nvPr/>
        </p:nvSpPr>
        <p:spPr>
          <a:xfrm>
            <a:off x="5932025" y="948670"/>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5</a:t>
            </a:r>
          </a:p>
        </p:txBody>
      </p:sp>
      <p:sp>
        <p:nvSpPr>
          <p:cNvPr id="37" name="TextBox 36">
            <a:extLst>
              <a:ext uri="{FF2B5EF4-FFF2-40B4-BE49-F238E27FC236}">
                <a16:creationId xmlns:a16="http://schemas.microsoft.com/office/drawing/2014/main" id="{719A122A-CF92-570E-2325-811084FB88CE}"/>
              </a:ext>
            </a:extLst>
          </p:cNvPr>
          <p:cNvSpPr txBox="1"/>
          <p:nvPr/>
        </p:nvSpPr>
        <p:spPr>
          <a:xfrm>
            <a:off x="5910560" y="562304"/>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6</a:t>
            </a:r>
          </a:p>
        </p:txBody>
      </p:sp>
      <p:sp>
        <p:nvSpPr>
          <p:cNvPr id="38" name="TextBox 37">
            <a:extLst>
              <a:ext uri="{FF2B5EF4-FFF2-40B4-BE49-F238E27FC236}">
                <a16:creationId xmlns:a16="http://schemas.microsoft.com/office/drawing/2014/main" id="{8782CD96-A01C-12E4-909D-DD922777EEAA}"/>
              </a:ext>
            </a:extLst>
          </p:cNvPr>
          <p:cNvSpPr txBox="1"/>
          <p:nvPr/>
        </p:nvSpPr>
        <p:spPr>
          <a:xfrm>
            <a:off x="5942757" y="251064"/>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7</a:t>
            </a:r>
          </a:p>
        </p:txBody>
      </p:sp>
      <p:sp>
        <p:nvSpPr>
          <p:cNvPr id="39" name="TextBox 38">
            <a:extLst>
              <a:ext uri="{FF2B5EF4-FFF2-40B4-BE49-F238E27FC236}">
                <a16:creationId xmlns:a16="http://schemas.microsoft.com/office/drawing/2014/main" id="{7796B7DA-12CF-E3D9-9516-F0BBA9B9B623}"/>
              </a:ext>
            </a:extLst>
          </p:cNvPr>
          <p:cNvSpPr txBox="1"/>
          <p:nvPr/>
        </p:nvSpPr>
        <p:spPr>
          <a:xfrm>
            <a:off x="184648" y="99426"/>
            <a:ext cx="211636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noProof="0" dirty="0">
                <a:latin typeface="American Typewriter"/>
              </a:rPr>
              <a:t>Actors Trust Spheres</a:t>
            </a:r>
          </a:p>
        </p:txBody>
      </p:sp>
      <p:sp>
        <p:nvSpPr>
          <p:cNvPr id="40" name="Smiley Face 39">
            <a:extLst>
              <a:ext uri="{FF2B5EF4-FFF2-40B4-BE49-F238E27FC236}">
                <a16:creationId xmlns:a16="http://schemas.microsoft.com/office/drawing/2014/main" id="{C4D5124E-E4BD-268A-FB94-A5CEEFB49A73}"/>
              </a:ext>
            </a:extLst>
          </p:cNvPr>
          <p:cNvSpPr/>
          <p:nvPr/>
        </p:nvSpPr>
        <p:spPr>
          <a:xfrm>
            <a:off x="4731488" y="2771134"/>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1" name="Smiley Face 40">
            <a:extLst>
              <a:ext uri="{FF2B5EF4-FFF2-40B4-BE49-F238E27FC236}">
                <a16:creationId xmlns:a16="http://schemas.microsoft.com/office/drawing/2014/main" id="{3E3B8F13-3759-48AD-A83F-D0D6FE9447A3}"/>
              </a:ext>
            </a:extLst>
          </p:cNvPr>
          <p:cNvSpPr/>
          <p:nvPr/>
        </p:nvSpPr>
        <p:spPr>
          <a:xfrm>
            <a:off x="7045052" y="496381"/>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2" name="Smiley Face 41">
            <a:extLst>
              <a:ext uri="{FF2B5EF4-FFF2-40B4-BE49-F238E27FC236}">
                <a16:creationId xmlns:a16="http://schemas.microsoft.com/office/drawing/2014/main" id="{F7AB7255-CA9C-C0C0-3793-2EC3D256AD9E}"/>
              </a:ext>
            </a:extLst>
          </p:cNvPr>
          <p:cNvSpPr/>
          <p:nvPr/>
        </p:nvSpPr>
        <p:spPr>
          <a:xfrm>
            <a:off x="6406243" y="1880571"/>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3" name="Smiley Face 42">
            <a:extLst>
              <a:ext uri="{FF2B5EF4-FFF2-40B4-BE49-F238E27FC236}">
                <a16:creationId xmlns:a16="http://schemas.microsoft.com/office/drawing/2014/main" id="{F0ECA7F6-0616-AE64-1E7E-3380C19218B0}"/>
              </a:ext>
            </a:extLst>
          </p:cNvPr>
          <p:cNvSpPr/>
          <p:nvPr/>
        </p:nvSpPr>
        <p:spPr>
          <a:xfrm>
            <a:off x="4821611" y="1255497"/>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4" name="TextBox 43">
            <a:extLst>
              <a:ext uri="{FF2B5EF4-FFF2-40B4-BE49-F238E27FC236}">
                <a16:creationId xmlns:a16="http://schemas.microsoft.com/office/drawing/2014/main" id="{194A158B-71B1-B7E5-1064-ABADCF9E7B3C}"/>
              </a:ext>
            </a:extLst>
          </p:cNvPr>
          <p:cNvSpPr txBox="1"/>
          <p:nvPr/>
        </p:nvSpPr>
        <p:spPr>
          <a:xfrm>
            <a:off x="3985395" y="3321130"/>
            <a:ext cx="1399742" cy="369332"/>
          </a:xfrm>
          <a:prstGeom prst="rect">
            <a:avLst/>
          </a:prstGeom>
          <a:noFill/>
        </p:spPr>
        <p:txBody>
          <a:bodyPr wrap="none" rtlCol="0">
            <a:spAutoFit/>
          </a:bodyPr>
          <a:lstStyle/>
          <a:p>
            <a:r>
              <a:rPr lang="en-GB" noProof="0" dirty="0"/>
              <a:t>Your partner</a:t>
            </a:r>
          </a:p>
        </p:txBody>
      </p:sp>
      <p:sp>
        <p:nvSpPr>
          <p:cNvPr id="45" name="TextBox 44">
            <a:extLst>
              <a:ext uri="{FF2B5EF4-FFF2-40B4-BE49-F238E27FC236}">
                <a16:creationId xmlns:a16="http://schemas.microsoft.com/office/drawing/2014/main" id="{FC4FF959-0BB1-D867-8773-70269393D34C}"/>
              </a:ext>
            </a:extLst>
          </p:cNvPr>
          <p:cNvSpPr txBox="1"/>
          <p:nvPr/>
        </p:nvSpPr>
        <p:spPr>
          <a:xfrm>
            <a:off x="6964982" y="2065940"/>
            <a:ext cx="1733167" cy="369332"/>
          </a:xfrm>
          <a:prstGeom prst="rect">
            <a:avLst/>
          </a:prstGeom>
          <a:noFill/>
        </p:spPr>
        <p:txBody>
          <a:bodyPr wrap="none" rtlCol="0">
            <a:spAutoFit/>
          </a:bodyPr>
          <a:lstStyle/>
          <a:p>
            <a:r>
              <a:rPr lang="en-GB" noProof="0" dirty="0"/>
              <a:t>Your best friend</a:t>
            </a:r>
          </a:p>
        </p:txBody>
      </p:sp>
      <p:sp>
        <p:nvSpPr>
          <p:cNvPr id="46" name="TextBox 45">
            <a:extLst>
              <a:ext uri="{FF2B5EF4-FFF2-40B4-BE49-F238E27FC236}">
                <a16:creationId xmlns:a16="http://schemas.microsoft.com/office/drawing/2014/main" id="{E56B67A9-3373-A8B8-9977-D8779318A6D6}"/>
              </a:ext>
            </a:extLst>
          </p:cNvPr>
          <p:cNvSpPr txBox="1"/>
          <p:nvPr/>
        </p:nvSpPr>
        <p:spPr>
          <a:xfrm>
            <a:off x="3917291" y="1280757"/>
            <a:ext cx="814197" cy="369332"/>
          </a:xfrm>
          <a:prstGeom prst="rect">
            <a:avLst/>
          </a:prstGeom>
          <a:noFill/>
        </p:spPr>
        <p:txBody>
          <a:bodyPr wrap="none" rtlCol="0">
            <a:spAutoFit/>
          </a:bodyPr>
          <a:lstStyle/>
          <a:p>
            <a:r>
              <a:rPr lang="en-GB" noProof="0" dirty="0"/>
              <a:t>Friend</a:t>
            </a:r>
          </a:p>
        </p:txBody>
      </p:sp>
      <p:sp>
        <p:nvSpPr>
          <p:cNvPr id="47" name="TextBox 46">
            <a:extLst>
              <a:ext uri="{FF2B5EF4-FFF2-40B4-BE49-F238E27FC236}">
                <a16:creationId xmlns:a16="http://schemas.microsoft.com/office/drawing/2014/main" id="{E99AE1AC-6C4D-EC5B-89FE-92835C8566ED}"/>
              </a:ext>
            </a:extLst>
          </p:cNvPr>
          <p:cNvSpPr txBox="1"/>
          <p:nvPr/>
        </p:nvSpPr>
        <p:spPr>
          <a:xfrm>
            <a:off x="7538440" y="669182"/>
            <a:ext cx="1190839" cy="369332"/>
          </a:xfrm>
          <a:prstGeom prst="rect">
            <a:avLst/>
          </a:prstGeom>
          <a:noFill/>
        </p:spPr>
        <p:txBody>
          <a:bodyPr wrap="none" rtlCol="0">
            <a:spAutoFit/>
          </a:bodyPr>
          <a:lstStyle/>
          <a:p>
            <a:r>
              <a:rPr lang="en-GB" noProof="0" dirty="0"/>
              <a:t>Facilitator</a:t>
            </a:r>
          </a:p>
        </p:txBody>
      </p:sp>
    </p:spTree>
    <p:extLst>
      <p:ext uri="{BB962C8B-B14F-4D97-AF65-F5344CB8AC3E}">
        <p14:creationId xmlns:p14="http://schemas.microsoft.com/office/powerpoint/2010/main" val="91206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B7B5E-ACA2-B785-87D4-9B5A9056EA1D}"/>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EED19C8A-8E9D-73A2-6D49-6EE1C5EA54A3}"/>
              </a:ext>
            </a:extLst>
          </p:cNvPr>
          <p:cNvGrpSpPr/>
          <p:nvPr/>
        </p:nvGrpSpPr>
        <p:grpSpPr>
          <a:xfrm>
            <a:off x="5410199" y="2865668"/>
            <a:ext cx="1364731" cy="1241972"/>
            <a:chOff x="5332708" y="2643106"/>
            <a:chExt cx="1558459" cy="1564853"/>
          </a:xfrm>
        </p:grpSpPr>
        <p:sp>
          <p:nvSpPr>
            <p:cNvPr id="23" name="Flowchart: Connector 4">
              <a:extLst>
                <a:ext uri="{FF2B5EF4-FFF2-40B4-BE49-F238E27FC236}">
                  <a16:creationId xmlns:a16="http://schemas.microsoft.com/office/drawing/2014/main" id="{7D34FAF8-6BAF-BA8A-C5B5-6809003666A1}"/>
                </a:ext>
              </a:extLst>
            </p:cNvPr>
            <p:cNvSpPr/>
            <p:nvPr/>
          </p:nvSpPr>
          <p:spPr>
            <a:xfrm>
              <a:off x="5332708" y="2643106"/>
              <a:ext cx="1558459" cy="1564853"/>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4" name="TextBox 23">
              <a:extLst>
                <a:ext uri="{FF2B5EF4-FFF2-40B4-BE49-F238E27FC236}">
                  <a16:creationId xmlns:a16="http://schemas.microsoft.com/office/drawing/2014/main" id="{7A4BF01B-33BA-18A6-6A95-353A17F4816D}"/>
                </a:ext>
              </a:extLst>
            </p:cNvPr>
            <p:cNvSpPr txBox="1"/>
            <p:nvPr/>
          </p:nvSpPr>
          <p:spPr>
            <a:xfrm>
              <a:off x="5720166" y="3243667"/>
              <a:ext cx="781207" cy="349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noProof="0" dirty="0">
                  <a:latin typeface="American Typewriter"/>
                </a:rPr>
                <a:t>You</a:t>
              </a:r>
            </a:p>
          </p:txBody>
        </p:sp>
      </p:grpSp>
      <p:sp>
        <p:nvSpPr>
          <p:cNvPr id="25" name="Flowchart: Connector 7">
            <a:extLst>
              <a:ext uri="{FF2B5EF4-FFF2-40B4-BE49-F238E27FC236}">
                <a16:creationId xmlns:a16="http://schemas.microsoft.com/office/drawing/2014/main" id="{F9503740-235F-DFAB-1729-B6C38E8FAECF}"/>
              </a:ext>
            </a:extLst>
          </p:cNvPr>
          <p:cNvSpPr/>
          <p:nvPr/>
        </p:nvSpPr>
        <p:spPr>
          <a:xfrm>
            <a:off x="992454" y="252331"/>
            <a:ext cx="10529713" cy="641588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Flowchart: Connector 8">
            <a:extLst>
              <a:ext uri="{FF2B5EF4-FFF2-40B4-BE49-F238E27FC236}">
                <a16:creationId xmlns:a16="http://schemas.microsoft.com/office/drawing/2014/main" id="{47EC23E8-8A75-7A7A-6FC1-C39F6EA4C101}"/>
              </a:ext>
            </a:extLst>
          </p:cNvPr>
          <p:cNvSpPr/>
          <p:nvPr/>
        </p:nvSpPr>
        <p:spPr>
          <a:xfrm>
            <a:off x="1897248" y="901640"/>
            <a:ext cx="8592246" cy="517438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7" name="Flowchart: Connector 9">
            <a:extLst>
              <a:ext uri="{FF2B5EF4-FFF2-40B4-BE49-F238E27FC236}">
                <a16:creationId xmlns:a16="http://schemas.microsoft.com/office/drawing/2014/main" id="{301ACB18-A497-5A68-EF1A-4A7463CEC017}"/>
              </a:ext>
            </a:extLst>
          </p:cNvPr>
          <p:cNvSpPr/>
          <p:nvPr/>
        </p:nvSpPr>
        <p:spPr>
          <a:xfrm>
            <a:off x="1522705" y="526006"/>
            <a:ext cx="9300583" cy="592311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Flowchart: Connector 10">
            <a:extLst>
              <a:ext uri="{FF2B5EF4-FFF2-40B4-BE49-F238E27FC236}">
                <a16:creationId xmlns:a16="http://schemas.microsoft.com/office/drawing/2014/main" id="{BE995CED-B6ED-C0A1-C271-8561030B26FD}"/>
              </a:ext>
            </a:extLst>
          </p:cNvPr>
          <p:cNvSpPr/>
          <p:nvPr/>
        </p:nvSpPr>
        <p:spPr>
          <a:xfrm>
            <a:off x="2326543" y="1330936"/>
            <a:ext cx="7647796" cy="431579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Flowchart: Connector 11">
            <a:extLst>
              <a:ext uri="{FF2B5EF4-FFF2-40B4-BE49-F238E27FC236}">
                <a16:creationId xmlns:a16="http://schemas.microsoft.com/office/drawing/2014/main" id="{43D4C660-8964-0671-1ABF-1CA15E8A1358}"/>
              </a:ext>
            </a:extLst>
          </p:cNvPr>
          <p:cNvSpPr/>
          <p:nvPr/>
        </p:nvSpPr>
        <p:spPr>
          <a:xfrm>
            <a:off x="2648514" y="1642175"/>
            <a:ext cx="6896529" cy="3693321"/>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Flowchart: Connector 12">
            <a:extLst>
              <a:ext uri="{FF2B5EF4-FFF2-40B4-BE49-F238E27FC236}">
                <a16:creationId xmlns:a16="http://schemas.microsoft.com/office/drawing/2014/main" id="{BF62B9E2-5C1C-0517-A1A1-33924F4BBF7B}"/>
              </a:ext>
            </a:extLst>
          </p:cNvPr>
          <p:cNvSpPr/>
          <p:nvPr/>
        </p:nvSpPr>
        <p:spPr>
          <a:xfrm>
            <a:off x="3045612" y="1942682"/>
            <a:ext cx="6070135" cy="3092308"/>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Flowchart: Connector 13">
            <a:extLst>
              <a:ext uri="{FF2B5EF4-FFF2-40B4-BE49-F238E27FC236}">
                <a16:creationId xmlns:a16="http://schemas.microsoft.com/office/drawing/2014/main" id="{9DD21355-C77A-7AF8-1B14-DE7F911DD7D5}"/>
              </a:ext>
            </a:extLst>
          </p:cNvPr>
          <p:cNvSpPr/>
          <p:nvPr/>
        </p:nvSpPr>
        <p:spPr>
          <a:xfrm>
            <a:off x="3732485" y="2366612"/>
            <a:ext cx="4685656" cy="224444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2" name="TextBox 31">
            <a:extLst>
              <a:ext uri="{FF2B5EF4-FFF2-40B4-BE49-F238E27FC236}">
                <a16:creationId xmlns:a16="http://schemas.microsoft.com/office/drawing/2014/main" id="{60EBF483-D795-9153-3452-E17C88375265}"/>
              </a:ext>
            </a:extLst>
          </p:cNvPr>
          <p:cNvSpPr txBox="1"/>
          <p:nvPr/>
        </p:nvSpPr>
        <p:spPr>
          <a:xfrm>
            <a:off x="5932025" y="2494135"/>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1</a:t>
            </a:r>
          </a:p>
        </p:txBody>
      </p:sp>
      <p:sp>
        <p:nvSpPr>
          <p:cNvPr id="33" name="TextBox 32">
            <a:extLst>
              <a:ext uri="{FF2B5EF4-FFF2-40B4-BE49-F238E27FC236}">
                <a16:creationId xmlns:a16="http://schemas.microsoft.com/office/drawing/2014/main" id="{BD99A93B-AD4D-DA7A-5667-F397DCD57701}"/>
              </a:ext>
            </a:extLst>
          </p:cNvPr>
          <p:cNvSpPr txBox="1"/>
          <p:nvPr/>
        </p:nvSpPr>
        <p:spPr>
          <a:xfrm>
            <a:off x="5932025" y="2021910"/>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2</a:t>
            </a:r>
          </a:p>
        </p:txBody>
      </p:sp>
      <p:sp>
        <p:nvSpPr>
          <p:cNvPr id="34" name="TextBox 33">
            <a:extLst>
              <a:ext uri="{FF2B5EF4-FFF2-40B4-BE49-F238E27FC236}">
                <a16:creationId xmlns:a16="http://schemas.microsoft.com/office/drawing/2014/main" id="{A8CBBEDF-15BF-76F1-47FC-D9646FC793F2}"/>
              </a:ext>
            </a:extLst>
          </p:cNvPr>
          <p:cNvSpPr txBox="1"/>
          <p:nvPr/>
        </p:nvSpPr>
        <p:spPr>
          <a:xfrm>
            <a:off x="5932025" y="1710670"/>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3</a:t>
            </a:r>
          </a:p>
        </p:txBody>
      </p:sp>
      <p:sp>
        <p:nvSpPr>
          <p:cNvPr id="35" name="TextBox 34">
            <a:extLst>
              <a:ext uri="{FF2B5EF4-FFF2-40B4-BE49-F238E27FC236}">
                <a16:creationId xmlns:a16="http://schemas.microsoft.com/office/drawing/2014/main" id="{5B282612-13FF-C0AB-5BAA-67D84EF4FEE9}"/>
              </a:ext>
            </a:extLst>
          </p:cNvPr>
          <p:cNvSpPr txBox="1"/>
          <p:nvPr/>
        </p:nvSpPr>
        <p:spPr>
          <a:xfrm>
            <a:off x="5932025" y="1335036"/>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4</a:t>
            </a:r>
          </a:p>
        </p:txBody>
      </p:sp>
      <p:sp>
        <p:nvSpPr>
          <p:cNvPr id="36" name="TextBox 35">
            <a:extLst>
              <a:ext uri="{FF2B5EF4-FFF2-40B4-BE49-F238E27FC236}">
                <a16:creationId xmlns:a16="http://schemas.microsoft.com/office/drawing/2014/main" id="{990BE2CE-18B4-409F-0C62-B0846170731A}"/>
              </a:ext>
            </a:extLst>
          </p:cNvPr>
          <p:cNvSpPr txBox="1"/>
          <p:nvPr/>
        </p:nvSpPr>
        <p:spPr>
          <a:xfrm>
            <a:off x="5932025" y="948670"/>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5</a:t>
            </a:r>
          </a:p>
        </p:txBody>
      </p:sp>
      <p:sp>
        <p:nvSpPr>
          <p:cNvPr id="37" name="TextBox 36">
            <a:extLst>
              <a:ext uri="{FF2B5EF4-FFF2-40B4-BE49-F238E27FC236}">
                <a16:creationId xmlns:a16="http://schemas.microsoft.com/office/drawing/2014/main" id="{82FF3DEF-A3EF-6DDD-5952-76B22B428045}"/>
              </a:ext>
            </a:extLst>
          </p:cNvPr>
          <p:cNvSpPr txBox="1"/>
          <p:nvPr/>
        </p:nvSpPr>
        <p:spPr>
          <a:xfrm>
            <a:off x="5910560" y="562304"/>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6</a:t>
            </a:r>
          </a:p>
        </p:txBody>
      </p:sp>
      <p:sp>
        <p:nvSpPr>
          <p:cNvPr id="38" name="TextBox 37">
            <a:extLst>
              <a:ext uri="{FF2B5EF4-FFF2-40B4-BE49-F238E27FC236}">
                <a16:creationId xmlns:a16="http://schemas.microsoft.com/office/drawing/2014/main" id="{CFA0DDC0-EF27-5BC3-9194-AA50871D951C}"/>
              </a:ext>
            </a:extLst>
          </p:cNvPr>
          <p:cNvSpPr txBox="1"/>
          <p:nvPr/>
        </p:nvSpPr>
        <p:spPr>
          <a:xfrm>
            <a:off x="5942757" y="251064"/>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7</a:t>
            </a:r>
          </a:p>
        </p:txBody>
      </p:sp>
      <p:sp>
        <p:nvSpPr>
          <p:cNvPr id="39" name="TextBox 38">
            <a:extLst>
              <a:ext uri="{FF2B5EF4-FFF2-40B4-BE49-F238E27FC236}">
                <a16:creationId xmlns:a16="http://schemas.microsoft.com/office/drawing/2014/main" id="{D85D55A8-0309-A547-0FB3-4591DCD3CAEF}"/>
              </a:ext>
            </a:extLst>
          </p:cNvPr>
          <p:cNvSpPr txBox="1"/>
          <p:nvPr/>
        </p:nvSpPr>
        <p:spPr>
          <a:xfrm>
            <a:off x="184648" y="99426"/>
            <a:ext cx="211636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noProof="0" dirty="0">
                <a:latin typeface="American Typewriter"/>
              </a:rPr>
              <a:t>Actors Trust Spheres</a:t>
            </a:r>
          </a:p>
        </p:txBody>
      </p:sp>
      <p:sp>
        <p:nvSpPr>
          <p:cNvPr id="40" name="Smiley Face 39">
            <a:extLst>
              <a:ext uri="{FF2B5EF4-FFF2-40B4-BE49-F238E27FC236}">
                <a16:creationId xmlns:a16="http://schemas.microsoft.com/office/drawing/2014/main" id="{E6D7AC97-DB34-DA0B-3257-E732B6959545}"/>
              </a:ext>
            </a:extLst>
          </p:cNvPr>
          <p:cNvSpPr/>
          <p:nvPr/>
        </p:nvSpPr>
        <p:spPr>
          <a:xfrm>
            <a:off x="4731488" y="2771134"/>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1" name="Smiley Face 40">
            <a:extLst>
              <a:ext uri="{FF2B5EF4-FFF2-40B4-BE49-F238E27FC236}">
                <a16:creationId xmlns:a16="http://schemas.microsoft.com/office/drawing/2014/main" id="{EE9E0437-2631-E0D7-21C6-50E2298934EB}"/>
              </a:ext>
            </a:extLst>
          </p:cNvPr>
          <p:cNvSpPr/>
          <p:nvPr/>
        </p:nvSpPr>
        <p:spPr>
          <a:xfrm>
            <a:off x="7045052" y="496381"/>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2" name="Smiley Face 41">
            <a:extLst>
              <a:ext uri="{FF2B5EF4-FFF2-40B4-BE49-F238E27FC236}">
                <a16:creationId xmlns:a16="http://schemas.microsoft.com/office/drawing/2014/main" id="{661FBE20-5B7C-EBE1-859B-491FAD732794}"/>
              </a:ext>
            </a:extLst>
          </p:cNvPr>
          <p:cNvSpPr/>
          <p:nvPr/>
        </p:nvSpPr>
        <p:spPr>
          <a:xfrm>
            <a:off x="6406243" y="1880571"/>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3" name="Smiley Face 42">
            <a:extLst>
              <a:ext uri="{FF2B5EF4-FFF2-40B4-BE49-F238E27FC236}">
                <a16:creationId xmlns:a16="http://schemas.microsoft.com/office/drawing/2014/main" id="{11B9E6F0-03F6-B7FF-4885-B5CAE4FE0913}"/>
              </a:ext>
            </a:extLst>
          </p:cNvPr>
          <p:cNvSpPr/>
          <p:nvPr/>
        </p:nvSpPr>
        <p:spPr>
          <a:xfrm>
            <a:off x="4821611" y="1255497"/>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4" name="TextBox 43">
            <a:extLst>
              <a:ext uri="{FF2B5EF4-FFF2-40B4-BE49-F238E27FC236}">
                <a16:creationId xmlns:a16="http://schemas.microsoft.com/office/drawing/2014/main" id="{8A86A747-3596-5347-5CBC-5C05AF98A01F}"/>
              </a:ext>
            </a:extLst>
          </p:cNvPr>
          <p:cNvSpPr txBox="1"/>
          <p:nvPr/>
        </p:nvSpPr>
        <p:spPr>
          <a:xfrm>
            <a:off x="3985395" y="3321130"/>
            <a:ext cx="1399742" cy="369332"/>
          </a:xfrm>
          <a:prstGeom prst="rect">
            <a:avLst/>
          </a:prstGeom>
          <a:noFill/>
        </p:spPr>
        <p:txBody>
          <a:bodyPr wrap="none" rtlCol="0">
            <a:spAutoFit/>
          </a:bodyPr>
          <a:lstStyle/>
          <a:p>
            <a:r>
              <a:rPr lang="en-GB" noProof="0" dirty="0"/>
              <a:t>Your partner</a:t>
            </a:r>
          </a:p>
        </p:txBody>
      </p:sp>
      <p:sp>
        <p:nvSpPr>
          <p:cNvPr id="45" name="TextBox 44">
            <a:extLst>
              <a:ext uri="{FF2B5EF4-FFF2-40B4-BE49-F238E27FC236}">
                <a16:creationId xmlns:a16="http://schemas.microsoft.com/office/drawing/2014/main" id="{37AEE124-6E91-2723-6B1F-EDEF31935BF2}"/>
              </a:ext>
            </a:extLst>
          </p:cNvPr>
          <p:cNvSpPr txBox="1"/>
          <p:nvPr/>
        </p:nvSpPr>
        <p:spPr>
          <a:xfrm>
            <a:off x="6964982" y="2065940"/>
            <a:ext cx="1733167" cy="369332"/>
          </a:xfrm>
          <a:prstGeom prst="rect">
            <a:avLst/>
          </a:prstGeom>
          <a:noFill/>
        </p:spPr>
        <p:txBody>
          <a:bodyPr wrap="none" rtlCol="0">
            <a:spAutoFit/>
          </a:bodyPr>
          <a:lstStyle/>
          <a:p>
            <a:r>
              <a:rPr lang="en-GB" noProof="0" dirty="0"/>
              <a:t>Your best friend</a:t>
            </a:r>
          </a:p>
        </p:txBody>
      </p:sp>
      <p:sp>
        <p:nvSpPr>
          <p:cNvPr id="46" name="TextBox 45">
            <a:extLst>
              <a:ext uri="{FF2B5EF4-FFF2-40B4-BE49-F238E27FC236}">
                <a16:creationId xmlns:a16="http://schemas.microsoft.com/office/drawing/2014/main" id="{2C796E96-4F06-1D9B-044A-95E4EBA396FB}"/>
              </a:ext>
            </a:extLst>
          </p:cNvPr>
          <p:cNvSpPr txBox="1"/>
          <p:nvPr/>
        </p:nvSpPr>
        <p:spPr>
          <a:xfrm>
            <a:off x="3917291" y="1280757"/>
            <a:ext cx="814197" cy="369332"/>
          </a:xfrm>
          <a:prstGeom prst="rect">
            <a:avLst/>
          </a:prstGeom>
          <a:noFill/>
        </p:spPr>
        <p:txBody>
          <a:bodyPr wrap="none" rtlCol="0">
            <a:spAutoFit/>
          </a:bodyPr>
          <a:lstStyle/>
          <a:p>
            <a:r>
              <a:rPr lang="en-GB" noProof="0" dirty="0"/>
              <a:t>Friend</a:t>
            </a:r>
          </a:p>
        </p:txBody>
      </p:sp>
      <p:sp>
        <p:nvSpPr>
          <p:cNvPr id="47" name="TextBox 46">
            <a:extLst>
              <a:ext uri="{FF2B5EF4-FFF2-40B4-BE49-F238E27FC236}">
                <a16:creationId xmlns:a16="http://schemas.microsoft.com/office/drawing/2014/main" id="{EAB38428-AF80-7E18-B1A3-DCE3A4C1FE02}"/>
              </a:ext>
            </a:extLst>
          </p:cNvPr>
          <p:cNvSpPr txBox="1"/>
          <p:nvPr/>
        </p:nvSpPr>
        <p:spPr>
          <a:xfrm>
            <a:off x="7538440" y="669182"/>
            <a:ext cx="1190839" cy="369332"/>
          </a:xfrm>
          <a:prstGeom prst="rect">
            <a:avLst/>
          </a:prstGeom>
          <a:noFill/>
        </p:spPr>
        <p:txBody>
          <a:bodyPr wrap="none" rtlCol="0">
            <a:spAutoFit/>
          </a:bodyPr>
          <a:lstStyle/>
          <a:p>
            <a:r>
              <a:rPr lang="en-GB" noProof="0" dirty="0"/>
              <a:t>Facilitator</a:t>
            </a:r>
          </a:p>
        </p:txBody>
      </p:sp>
      <p:sp>
        <p:nvSpPr>
          <p:cNvPr id="2" name="TextBox 1">
            <a:extLst>
              <a:ext uri="{FF2B5EF4-FFF2-40B4-BE49-F238E27FC236}">
                <a16:creationId xmlns:a16="http://schemas.microsoft.com/office/drawing/2014/main" id="{F65AFB01-0894-4D56-EAC2-00CF1CA60ABF}"/>
              </a:ext>
            </a:extLst>
          </p:cNvPr>
          <p:cNvSpPr txBox="1"/>
          <p:nvPr/>
        </p:nvSpPr>
        <p:spPr>
          <a:xfrm>
            <a:off x="5943" y="5034990"/>
            <a:ext cx="1516762" cy="369332"/>
          </a:xfrm>
          <a:prstGeom prst="rect">
            <a:avLst/>
          </a:prstGeom>
          <a:noFill/>
        </p:spPr>
        <p:txBody>
          <a:bodyPr wrap="none" rtlCol="0">
            <a:spAutoFit/>
          </a:bodyPr>
          <a:lstStyle/>
          <a:p>
            <a:r>
              <a:rPr lang="en-GB" noProof="0" dirty="0"/>
              <a:t>The weather?</a:t>
            </a:r>
          </a:p>
        </p:txBody>
      </p:sp>
      <p:sp>
        <p:nvSpPr>
          <p:cNvPr id="3" name="TextBox 2">
            <a:extLst>
              <a:ext uri="{FF2B5EF4-FFF2-40B4-BE49-F238E27FC236}">
                <a16:creationId xmlns:a16="http://schemas.microsoft.com/office/drawing/2014/main" id="{90A82289-FC12-1F84-580F-86AEACCCC242}"/>
              </a:ext>
            </a:extLst>
          </p:cNvPr>
          <p:cNvSpPr txBox="1"/>
          <p:nvPr/>
        </p:nvSpPr>
        <p:spPr>
          <a:xfrm>
            <a:off x="0" y="5466659"/>
            <a:ext cx="1957587" cy="369332"/>
          </a:xfrm>
          <a:prstGeom prst="rect">
            <a:avLst/>
          </a:prstGeom>
          <a:noFill/>
        </p:spPr>
        <p:txBody>
          <a:bodyPr wrap="none" rtlCol="0">
            <a:spAutoFit/>
          </a:bodyPr>
          <a:lstStyle/>
          <a:p>
            <a:r>
              <a:rPr lang="en-GB" noProof="0" dirty="0"/>
              <a:t>The Local Events?</a:t>
            </a:r>
          </a:p>
        </p:txBody>
      </p:sp>
      <p:sp>
        <p:nvSpPr>
          <p:cNvPr id="4" name="TextBox 3">
            <a:extLst>
              <a:ext uri="{FF2B5EF4-FFF2-40B4-BE49-F238E27FC236}">
                <a16:creationId xmlns:a16="http://schemas.microsoft.com/office/drawing/2014/main" id="{12E96783-C28B-5F30-97DD-E10787E37CBC}"/>
              </a:ext>
            </a:extLst>
          </p:cNvPr>
          <p:cNvSpPr txBox="1"/>
          <p:nvPr/>
        </p:nvSpPr>
        <p:spPr>
          <a:xfrm>
            <a:off x="0" y="6386346"/>
            <a:ext cx="2930610" cy="369332"/>
          </a:xfrm>
          <a:prstGeom prst="rect">
            <a:avLst/>
          </a:prstGeom>
          <a:noFill/>
        </p:spPr>
        <p:txBody>
          <a:bodyPr wrap="none" rtlCol="0">
            <a:spAutoFit/>
          </a:bodyPr>
          <a:lstStyle/>
          <a:p>
            <a:r>
              <a:rPr lang="en-GB" noProof="0" dirty="0"/>
              <a:t>The best cure for a disease?</a:t>
            </a:r>
          </a:p>
        </p:txBody>
      </p:sp>
      <p:sp>
        <p:nvSpPr>
          <p:cNvPr id="5" name="TextBox 4">
            <a:extLst>
              <a:ext uri="{FF2B5EF4-FFF2-40B4-BE49-F238E27FC236}">
                <a16:creationId xmlns:a16="http://schemas.microsoft.com/office/drawing/2014/main" id="{D7D57915-7458-E4F3-62D6-6147453250CC}"/>
              </a:ext>
            </a:extLst>
          </p:cNvPr>
          <p:cNvSpPr txBox="1"/>
          <p:nvPr/>
        </p:nvSpPr>
        <p:spPr>
          <a:xfrm>
            <a:off x="0" y="5926502"/>
            <a:ext cx="1668277" cy="369332"/>
          </a:xfrm>
          <a:prstGeom prst="rect">
            <a:avLst/>
          </a:prstGeom>
          <a:noFill/>
        </p:spPr>
        <p:txBody>
          <a:bodyPr wrap="none" rtlCol="0">
            <a:spAutoFit/>
          </a:bodyPr>
          <a:lstStyle/>
          <a:p>
            <a:r>
              <a:rPr lang="en-GB" noProof="0" dirty="0"/>
              <a:t>World politics?</a:t>
            </a:r>
          </a:p>
        </p:txBody>
      </p:sp>
      <p:pic>
        <p:nvPicPr>
          <p:cNvPr id="6" name="Picture 6" descr="Hands up - Free business icons">
            <a:extLst>
              <a:ext uri="{FF2B5EF4-FFF2-40B4-BE49-F238E27FC236}">
                <a16:creationId xmlns:a16="http://schemas.microsoft.com/office/drawing/2014/main" id="{492681AE-2714-04BB-0D17-A1E72CBB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3869" y="5788619"/>
            <a:ext cx="923330" cy="92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5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14212-561B-31EF-2ECC-E60DB21F5513}"/>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FA480152-DC85-E5B7-6BBB-FC806B47049A}"/>
              </a:ext>
            </a:extLst>
          </p:cNvPr>
          <p:cNvGrpSpPr/>
          <p:nvPr/>
        </p:nvGrpSpPr>
        <p:grpSpPr>
          <a:xfrm>
            <a:off x="5410199" y="2865668"/>
            <a:ext cx="1364731" cy="1241972"/>
            <a:chOff x="5332708" y="2643106"/>
            <a:chExt cx="1558459" cy="1564853"/>
          </a:xfrm>
        </p:grpSpPr>
        <p:sp>
          <p:nvSpPr>
            <p:cNvPr id="23" name="Flowchart: Connector 4">
              <a:extLst>
                <a:ext uri="{FF2B5EF4-FFF2-40B4-BE49-F238E27FC236}">
                  <a16:creationId xmlns:a16="http://schemas.microsoft.com/office/drawing/2014/main" id="{B343C3A8-5F72-5A73-BA1E-9C399BD7678C}"/>
                </a:ext>
              </a:extLst>
            </p:cNvPr>
            <p:cNvSpPr/>
            <p:nvPr/>
          </p:nvSpPr>
          <p:spPr>
            <a:xfrm>
              <a:off x="5332708" y="2643106"/>
              <a:ext cx="1558459" cy="1564853"/>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4" name="TextBox 23">
              <a:extLst>
                <a:ext uri="{FF2B5EF4-FFF2-40B4-BE49-F238E27FC236}">
                  <a16:creationId xmlns:a16="http://schemas.microsoft.com/office/drawing/2014/main" id="{05B77E28-80C7-3DE3-37C0-929D56E9552D}"/>
                </a:ext>
              </a:extLst>
            </p:cNvPr>
            <p:cNvSpPr txBox="1"/>
            <p:nvPr/>
          </p:nvSpPr>
          <p:spPr>
            <a:xfrm>
              <a:off x="5720166" y="3243667"/>
              <a:ext cx="781207" cy="349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noProof="0" dirty="0">
                  <a:latin typeface="American Typewriter"/>
                </a:rPr>
                <a:t>You</a:t>
              </a:r>
            </a:p>
          </p:txBody>
        </p:sp>
      </p:grpSp>
      <p:sp>
        <p:nvSpPr>
          <p:cNvPr id="25" name="Flowchart: Connector 7">
            <a:extLst>
              <a:ext uri="{FF2B5EF4-FFF2-40B4-BE49-F238E27FC236}">
                <a16:creationId xmlns:a16="http://schemas.microsoft.com/office/drawing/2014/main" id="{BDF0A923-40B6-BAFD-F722-1C320D0434EB}"/>
              </a:ext>
            </a:extLst>
          </p:cNvPr>
          <p:cNvSpPr/>
          <p:nvPr/>
        </p:nvSpPr>
        <p:spPr>
          <a:xfrm>
            <a:off x="992454" y="252331"/>
            <a:ext cx="10529713" cy="641588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Flowchart: Connector 8">
            <a:extLst>
              <a:ext uri="{FF2B5EF4-FFF2-40B4-BE49-F238E27FC236}">
                <a16:creationId xmlns:a16="http://schemas.microsoft.com/office/drawing/2014/main" id="{60CABC35-AF76-792C-81E7-12845051A233}"/>
              </a:ext>
            </a:extLst>
          </p:cNvPr>
          <p:cNvSpPr/>
          <p:nvPr/>
        </p:nvSpPr>
        <p:spPr>
          <a:xfrm>
            <a:off x="1897248" y="901640"/>
            <a:ext cx="8592246" cy="517438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7" name="Flowchart: Connector 9">
            <a:extLst>
              <a:ext uri="{FF2B5EF4-FFF2-40B4-BE49-F238E27FC236}">
                <a16:creationId xmlns:a16="http://schemas.microsoft.com/office/drawing/2014/main" id="{94354B51-0A4F-2530-7D01-FC91A0CE277F}"/>
              </a:ext>
            </a:extLst>
          </p:cNvPr>
          <p:cNvSpPr/>
          <p:nvPr/>
        </p:nvSpPr>
        <p:spPr>
          <a:xfrm>
            <a:off x="1522705" y="526006"/>
            <a:ext cx="9300583" cy="592311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Flowchart: Connector 10">
            <a:extLst>
              <a:ext uri="{FF2B5EF4-FFF2-40B4-BE49-F238E27FC236}">
                <a16:creationId xmlns:a16="http://schemas.microsoft.com/office/drawing/2014/main" id="{D8C08ED5-743D-A6A6-5170-E07BE15F9015}"/>
              </a:ext>
            </a:extLst>
          </p:cNvPr>
          <p:cNvSpPr/>
          <p:nvPr/>
        </p:nvSpPr>
        <p:spPr>
          <a:xfrm>
            <a:off x="2326543" y="1330936"/>
            <a:ext cx="7647796" cy="431579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Flowchart: Connector 11">
            <a:extLst>
              <a:ext uri="{FF2B5EF4-FFF2-40B4-BE49-F238E27FC236}">
                <a16:creationId xmlns:a16="http://schemas.microsoft.com/office/drawing/2014/main" id="{58A3DC44-E27A-87D5-65B4-B8CC91FA5D12}"/>
              </a:ext>
            </a:extLst>
          </p:cNvPr>
          <p:cNvSpPr/>
          <p:nvPr/>
        </p:nvSpPr>
        <p:spPr>
          <a:xfrm>
            <a:off x="2648514" y="1642175"/>
            <a:ext cx="6896529" cy="3693321"/>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Flowchart: Connector 12">
            <a:extLst>
              <a:ext uri="{FF2B5EF4-FFF2-40B4-BE49-F238E27FC236}">
                <a16:creationId xmlns:a16="http://schemas.microsoft.com/office/drawing/2014/main" id="{B7191CEE-15CA-3FAB-FF4B-302FCE89DF2C}"/>
              </a:ext>
            </a:extLst>
          </p:cNvPr>
          <p:cNvSpPr/>
          <p:nvPr/>
        </p:nvSpPr>
        <p:spPr>
          <a:xfrm>
            <a:off x="3045612" y="1942682"/>
            <a:ext cx="6070135" cy="3092308"/>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Flowchart: Connector 13">
            <a:extLst>
              <a:ext uri="{FF2B5EF4-FFF2-40B4-BE49-F238E27FC236}">
                <a16:creationId xmlns:a16="http://schemas.microsoft.com/office/drawing/2014/main" id="{A9E7A931-EE01-6FF0-8D0F-6FB4FB4C9890}"/>
              </a:ext>
            </a:extLst>
          </p:cNvPr>
          <p:cNvSpPr/>
          <p:nvPr/>
        </p:nvSpPr>
        <p:spPr>
          <a:xfrm>
            <a:off x="3732485" y="2366612"/>
            <a:ext cx="4685656" cy="2244449"/>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2" name="TextBox 31">
            <a:extLst>
              <a:ext uri="{FF2B5EF4-FFF2-40B4-BE49-F238E27FC236}">
                <a16:creationId xmlns:a16="http://schemas.microsoft.com/office/drawing/2014/main" id="{27711782-4A4F-2878-5863-86332A1702F1}"/>
              </a:ext>
            </a:extLst>
          </p:cNvPr>
          <p:cNvSpPr txBox="1"/>
          <p:nvPr/>
        </p:nvSpPr>
        <p:spPr>
          <a:xfrm>
            <a:off x="5932025" y="2494135"/>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1</a:t>
            </a:r>
          </a:p>
        </p:txBody>
      </p:sp>
      <p:sp>
        <p:nvSpPr>
          <p:cNvPr id="33" name="TextBox 32">
            <a:extLst>
              <a:ext uri="{FF2B5EF4-FFF2-40B4-BE49-F238E27FC236}">
                <a16:creationId xmlns:a16="http://schemas.microsoft.com/office/drawing/2014/main" id="{73349FB5-9118-99E2-F6C6-F7D3EE49E11E}"/>
              </a:ext>
            </a:extLst>
          </p:cNvPr>
          <p:cNvSpPr txBox="1"/>
          <p:nvPr/>
        </p:nvSpPr>
        <p:spPr>
          <a:xfrm>
            <a:off x="5932025" y="2021910"/>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2</a:t>
            </a:r>
          </a:p>
        </p:txBody>
      </p:sp>
      <p:sp>
        <p:nvSpPr>
          <p:cNvPr id="34" name="TextBox 33">
            <a:extLst>
              <a:ext uri="{FF2B5EF4-FFF2-40B4-BE49-F238E27FC236}">
                <a16:creationId xmlns:a16="http://schemas.microsoft.com/office/drawing/2014/main" id="{7D645BE9-79E9-E9FA-204B-A880F1F5F148}"/>
              </a:ext>
            </a:extLst>
          </p:cNvPr>
          <p:cNvSpPr txBox="1"/>
          <p:nvPr/>
        </p:nvSpPr>
        <p:spPr>
          <a:xfrm>
            <a:off x="5932025" y="1710670"/>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3</a:t>
            </a:r>
          </a:p>
        </p:txBody>
      </p:sp>
      <p:sp>
        <p:nvSpPr>
          <p:cNvPr id="35" name="TextBox 34">
            <a:extLst>
              <a:ext uri="{FF2B5EF4-FFF2-40B4-BE49-F238E27FC236}">
                <a16:creationId xmlns:a16="http://schemas.microsoft.com/office/drawing/2014/main" id="{830BD940-A8E5-C8AE-C4A1-1C8D7D7E705F}"/>
              </a:ext>
            </a:extLst>
          </p:cNvPr>
          <p:cNvSpPr txBox="1"/>
          <p:nvPr/>
        </p:nvSpPr>
        <p:spPr>
          <a:xfrm>
            <a:off x="5932025" y="1335036"/>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4</a:t>
            </a:r>
          </a:p>
        </p:txBody>
      </p:sp>
      <p:sp>
        <p:nvSpPr>
          <p:cNvPr id="36" name="TextBox 35">
            <a:extLst>
              <a:ext uri="{FF2B5EF4-FFF2-40B4-BE49-F238E27FC236}">
                <a16:creationId xmlns:a16="http://schemas.microsoft.com/office/drawing/2014/main" id="{F14D66B0-4DD0-B77B-30CC-BA0CD1556AF9}"/>
              </a:ext>
            </a:extLst>
          </p:cNvPr>
          <p:cNvSpPr txBox="1"/>
          <p:nvPr/>
        </p:nvSpPr>
        <p:spPr>
          <a:xfrm>
            <a:off x="5932025" y="948670"/>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5</a:t>
            </a:r>
          </a:p>
        </p:txBody>
      </p:sp>
      <p:sp>
        <p:nvSpPr>
          <p:cNvPr id="37" name="TextBox 36">
            <a:extLst>
              <a:ext uri="{FF2B5EF4-FFF2-40B4-BE49-F238E27FC236}">
                <a16:creationId xmlns:a16="http://schemas.microsoft.com/office/drawing/2014/main" id="{F410F45C-CE00-6044-2795-84AEA15CC480}"/>
              </a:ext>
            </a:extLst>
          </p:cNvPr>
          <p:cNvSpPr txBox="1"/>
          <p:nvPr/>
        </p:nvSpPr>
        <p:spPr>
          <a:xfrm>
            <a:off x="5910560" y="562304"/>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6</a:t>
            </a:r>
          </a:p>
        </p:txBody>
      </p:sp>
      <p:sp>
        <p:nvSpPr>
          <p:cNvPr id="38" name="TextBox 37">
            <a:extLst>
              <a:ext uri="{FF2B5EF4-FFF2-40B4-BE49-F238E27FC236}">
                <a16:creationId xmlns:a16="http://schemas.microsoft.com/office/drawing/2014/main" id="{A667A4E2-5B37-93A0-1236-688F4075ED8D}"/>
              </a:ext>
            </a:extLst>
          </p:cNvPr>
          <p:cNvSpPr txBox="1"/>
          <p:nvPr/>
        </p:nvSpPr>
        <p:spPr>
          <a:xfrm>
            <a:off x="5942757" y="251064"/>
            <a:ext cx="3266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noProof="0" dirty="0">
                <a:solidFill>
                  <a:srgbClr val="196B24"/>
                </a:solidFill>
                <a:latin typeface="American Typewriter"/>
              </a:rPr>
              <a:t>7</a:t>
            </a:r>
          </a:p>
        </p:txBody>
      </p:sp>
      <p:sp>
        <p:nvSpPr>
          <p:cNvPr id="39" name="TextBox 38">
            <a:extLst>
              <a:ext uri="{FF2B5EF4-FFF2-40B4-BE49-F238E27FC236}">
                <a16:creationId xmlns:a16="http://schemas.microsoft.com/office/drawing/2014/main" id="{9B7A17B9-3BF4-3C94-CFD5-478F98F7BB5B}"/>
              </a:ext>
            </a:extLst>
          </p:cNvPr>
          <p:cNvSpPr txBox="1"/>
          <p:nvPr/>
        </p:nvSpPr>
        <p:spPr>
          <a:xfrm>
            <a:off x="184648" y="99426"/>
            <a:ext cx="211636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noProof="0" dirty="0">
                <a:latin typeface="American Typewriter"/>
              </a:rPr>
              <a:t>Actors Trust Spheres</a:t>
            </a:r>
          </a:p>
        </p:txBody>
      </p:sp>
      <p:sp>
        <p:nvSpPr>
          <p:cNvPr id="40" name="Smiley Face 39">
            <a:extLst>
              <a:ext uri="{FF2B5EF4-FFF2-40B4-BE49-F238E27FC236}">
                <a16:creationId xmlns:a16="http://schemas.microsoft.com/office/drawing/2014/main" id="{6D89C0D4-FB1D-2053-BC63-F63CB0AAC0D0}"/>
              </a:ext>
            </a:extLst>
          </p:cNvPr>
          <p:cNvSpPr/>
          <p:nvPr/>
        </p:nvSpPr>
        <p:spPr>
          <a:xfrm>
            <a:off x="4731488" y="2771134"/>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1" name="Smiley Face 40">
            <a:extLst>
              <a:ext uri="{FF2B5EF4-FFF2-40B4-BE49-F238E27FC236}">
                <a16:creationId xmlns:a16="http://schemas.microsoft.com/office/drawing/2014/main" id="{08F16F8F-8E8C-054C-B35F-7AA1CE861050}"/>
              </a:ext>
            </a:extLst>
          </p:cNvPr>
          <p:cNvSpPr/>
          <p:nvPr/>
        </p:nvSpPr>
        <p:spPr>
          <a:xfrm>
            <a:off x="7045052" y="496381"/>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2" name="Smiley Face 41">
            <a:extLst>
              <a:ext uri="{FF2B5EF4-FFF2-40B4-BE49-F238E27FC236}">
                <a16:creationId xmlns:a16="http://schemas.microsoft.com/office/drawing/2014/main" id="{273A5E67-2357-5377-797E-4E7E7A2863B2}"/>
              </a:ext>
            </a:extLst>
          </p:cNvPr>
          <p:cNvSpPr/>
          <p:nvPr/>
        </p:nvSpPr>
        <p:spPr>
          <a:xfrm>
            <a:off x="6406243" y="1880571"/>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3" name="Smiley Face 42">
            <a:extLst>
              <a:ext uri="{FF2B5EF4-FFF2-40B4-BE49-F238E27FC236}">
                <a16:creationId xmlns:a16="http://schemas.microsoft.com/office/drawing/2014/main" id="{338349B4-73F2-62B6-AEAA-75396D2DF97E}"/>
              </a:ext>
            </a:extLst>
          </p:cNvPr>
          <p:cNvSpPr/>
          <p:nvPr/>
        </p:nvSpPr>
        <p:spPr>
          <a:xfrm>
            <a:off x="4821611" y="1255497"/>
            <a:ext cx="563526" cy="571179"/>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noProof="0" dirty="0"/>
          </a:p>
        </p:txBody>
      </p:sp>
      <p:sp>
        <p:nvSpPr>
          <p:cNvPr id="44" name="TextBox 43">
            <a:extLst>
              <a:ext uri="{FF2B5EF4-FFF2-40B4-BE49-F238E27FC236}">
                <a16:creationId xmlns:a16="http://schemas.microsoft.com/office/drawing/2014/main" id="{EBD2A1A3-10E9-7A9C-382C-1EC51E71070E}"/>
              </a:ext>
            </a:extLst>
          </p:cNvPr>
          <p:cNvSpPr txBox="1"/>
          <p:nvPr/>
        </p:nvSpPr>
        <p:spPr>
          <a:xfrm>
            <a:off x="3985395" y="3321130"/>
            <a:ext cx="1399742" cy="369332"/>
          </a:xfrm>
          <a:prstGeom prst="rect">
            <a:avLst/>
          </a:prstGeom>
          <a:noFill/>
        </p:spPr>
        <p:txBody>
          <a:bodyPr wrap="none" rtlCol="0">
            <a:spAutoFit/>
          </a:bodyPr>
          <a:lstStyle/>
          <a:p>
            <a:r>
              <a:rPr lang="en-GB" noProof="0" dirty="0"/>
              <a:t>Your partner</a:t>
            </a:r>
          </a:p>
        </p:txBody>
      </p:sp>
      <p:sp>
        <p:nvSpPr>
          <p:cNvPr id="45" name="TextBox 44">
            <a:extLst>
              <a:ext uri="{FF2B5EF4-FFF2-40B4-BE49-F238E27FC236}">
                <a16:creationId xmlns:a16="http://schemas.microsoft.com/office/drawing/2014/main" id="{43892135-2355-1EAB-0AEB-D1487C968090}"/>
              </a:ext>
            </a:extLst>
          </p:cNvPr>
          <p:cNvSpPr txBox="1"/>
          <p:nvPr/>
        </p:nvSpPr>
        <p:spPr>
          <a:xfrm>
            <a:off x="6964982" y="2065940"/>
            <a:ext cx="1733167" cy="369332"/>
          </a:xfrm>
          <a:prstGeom prst="rect">
            <a:avLst/>
          </a:prstGeom>
          <a:noFill/>
        </p:spPr>
        <p:txBody>
          <a:bodyPr wrap="none" rtlCol="0">
            <a:spAutoFit/>
          </a:bodyPr>
          <a:lstStyle/>
          <a:p>
            <a:r>
              <a:rPr lang="en-GB" noProof="0" dirty="0"/>
              <a:t>Your best friend</a:t>
            </a:r>
          </a:p>
        </p:txBody>
      </p:sp>
      <p:sp>
        <p:nvSpPr>
          <p:cNvPr id="46" name="TextBox 45">
            <a:extLst>
              <a:ext uri="{FF2B5EF4-FFF2-40B4-BE49-F238E27FC236}">
                <a16:creationId xmlns:a16="http://schemas.microsoft.com/office/drawing/2014/main" id="{5772EFCF-EF8E-C0CC-CD67-F34A64AAE163}"/>
              </a:ext>
            </a:extLst>
          </p:cNvPr>
          <p:cNvSpPr txBox="1"/>
          <p:nvPr/>
        </p:nvSpPr>
        <p:spPr>
          <a:xfrm>
            <a:off x="3917291" y="1280757"/>
            <a:ext cx="814197" cy="369332"/>
          </a:xfrm>
          <a:prstGeom prst="rect">
            <a:avLst/>
          </a:prstGeom>
          <a:noFill/>
        </p:spPr>
        <p:txBody>
          <a:bodyPr wrap="none" rtlCol="0">
            <a:spAutoFit/>
          </a:bodyPr>
          <a:lstStyle/>
          <a:p>
            <a:r>
              <a:rPr lang="en-GB" noProof="0" dirty="0"/>
              <a:t>Friend</a:t>
            </a:r>
          </a:p>
        </p:txBody>
      </p:sp>
      <p:sp>
        <p:nvSpPr>
          <p:cNvPr id="47" name="TextBox 46">
            <a:extLst>
              <a:ext uri="{FF2B5EF4-FFF2-40B4-BE49-F238E27FC236}">
                <a16:creationId xmlns:a16="http://schemas.microsoft.com/office/drawing/2014/main" id="{1E8F5A5E-099E-E570-1F03-6D9BFD7353D3}"/>
              </a:ext>
            </a:extLst>
          </p:cNvPr>
          <p:cNvSpPr txBox="1"/>
          <p:nvPr/>
        </p:nvSpPr>
        <p:spPr>
          <a:xfrm>
            <a:off x="7538440" y="669182"/>
            <a:ext cx="1190839" cy="369332"/>
          </a:xfrm>
          <a:prstGeom prst="rect">
            <a:avLst/>
          </a:prstGeom>
          <a:noFill/>
        </p:spPr>
        <p:txBody>
          <a:bodyPr wrap="none" rtlCol="0">
            <a:spAutoFit/>
          </a:bodyPr>
          <a:lstStyle/>
          <a:p>
            <a:r>
              <a:rPr lang="en-GB" noProof="0" dirty="0"/>
              <a:t>Facilitator</a:t>
            </a:r>
          </a:p>
        </p:txBody>
      </p:sp>
      <p:sp>
        <p:nvSpPr>
          <p:cNvPr id="2" name="TextBox 1">
            <a:extLst>
              <a:ext uri="{FF2B5EF4-FFF2-40B4-BE49-F238E27FC236}">
                <a16:creationId xmlns:a16="http://schemas.microsoft.com/office/drawing/2014/main" id="{2D73244B-038B-B0EE-4DC4-E9EC0550A4F2}"/>
              </a:ext>
            </a:extLst>
          </p:cNvPr>
          <p:cNvSpPr txBox="1"/>
          <p:nvPr/>
        </p:nvSpPr>
        <p:spPr>
          <a:xfrm>
            <a:off x="5943" y="5034990"/>
            <a:ext cx="945387" cy="369332"/>
          </a:xfrm>
          <a:prstGeom prst="rect">
            <a:avLst/>
          </a:prstGeom>
          <a:noFill/>
        </p:spPr>
        <p:txBody>
          <a:bodyPr wrap="none" rtlCol="0">
            <a:spAutoFit/>
          </a:bodyPr>
          <a:lstStyle/>
          <a:p>
            <a:r>
              <a:rPr lang="en-GB" noProof="0" dirty="0"/>
              <a:t>Sports?</a:t>
            </a:r>
          </a:p>
        </p:txBody>
      </p:sp>
      <p:sp>
        <p:nvSpPr>
          <p:cNvPr id="3" name="TextBox 2">
            <a:extLst>
              <a:ext uri="{FF2B5EF4-FFF2-40B4-BE49-F238E27FC236}">
                <a16:creationId xmlns:a16="http://schemas.microsoft.com/office/drawing/2014/main" id="{E0AFA506-7E3F-7EE1-AEC7-73BFB4DF33D9}"/>
              </a:ext>
            </a:extLst>
          </p:cNvPr>
          <p:cNvSpPr txBox="1"/>
          <p:nvPr/>
        </p:nvSpPr>
        <p:spPr>
          <a:xfrm>
            <a:off x="0" y="5466659"/>
            <a:ext cx="2154885" cy="369332"/>
          </a:xfrm>
          <a:prstGeom prst="rect">
            <a:avLst/>
          </a:prstGeom>
          <a:noFill/>
        </p:spPr>
        <p:txBody>
          <a:bodyPr wrap="none" rtlCol="0">
            <a:spAutoFit/>
          </a:bodyPr>
          <a:lstStyle/>
          <a:p>
            <a:r>
              <a:rPr lang="en-GB" noProof="0" dirty="0"/>
              <a:t>Your favourite food?</a:t>
            </a:r>
          </a:p>
        </p:txBody>
      </p:sp>
      <p:sp>
        <p:nvSpPr>
          <p:cNvPr id="4" name="TextBox 3">
            <a:extLst>
              <a:ext uri="{FF2B5EF4-FFF2-40B4-BE49-F238E27FC236}">
                <a16:creationId xmlns:a16="http://schemas.microsoft.com/office/drawing/2014/main" id="{987ED4C6-DBCB-9969-CF5D-23C4CF157540}"/>
              </a:ext>
            </a:extLst>
          </p:cNvPr>
          <p:cNvSpPr txBox="1"/>
          <p:nvPr/>
        </p:nvSpPr>
        <p:spPr>
          <a:xfrm>
            <a:off x="0" y="6386346"/>
            <a:ext cx="1573316" cy="369332"/>
          </a:xfrm>
          <a:prstGeom prst="rect">
            <a:avLst/>
          </a:prstGeom>
          <a:noFill/>
        </p:spPr>
        <p:txBody>
          <a:bodyPr wrap="none" rtlCol="0">
            <a:spAutoFit/>
          </a:bodyPr>
          <a:lstStyle/>
          <a:p>
            <a:r>
              <a:rPr lang="en-GB" noProof="0" dirty="0"/>
              <a:t>Where to live?</a:t>
            </a:r>
          </a:p>
        </p:txBody>
      </p:sp>
      <p:sp>
        <p:nvSpPr>
          <p:cNvPr id="5" name="TextBox 4">
            <a:extLst>
              <a:ext uri="{FF2B5EF4-FFF2-40B4-BE49-F238E27FC236}">
                <a16:creationId xmlns:a16="http://schemas.microsoft.com/office/drawing/2014/main" id="{735CCB1F-4CB2-566F-06DD-96508C87AD5F}"/>
              </a:ext>
            </a:extLst>
          </p:cNvPr>
          <p:cNvSpPr txBox="1"/>
          <p:nvPr/>
        </p:nvSpPr>
        <p:spPr>
          <a:xfrm>
            <a:off x="0" y="5926502"/>
            <a:ext cx="1420389" cy="369332"/>
          </a:xfrm>
          <a:prstGeom prst="rect">
            <a:avLst/>
          </a:prstGeom>
          <a:noFill/>
        </p:spPr>
        <p:txBody>
          <a:bodyPr wrap="none" rtlCol="0">
            <a:spAutoFit/>
          </a:bodyPr>
          <a:lstStyle/>
          <a:p>
            <a:r>
              <a:rPr lang="en-GB" noProof="0" dirty="0"/>
              <a:t>Technology?</a:t>
            </a:r>
          </a:p>
        </p:txBody>
      </p:sp>
      <p:pic>
        <p:nvPicPr>
          <p:cNvPr id="6" name="Picture 6" descr="Hands up - Free business icons">
            <a:extLst>
              <a:ext uri="{FF2B5EF4-FFF2-40B4-BE49-F238E27FC236}">
                <a16:creationId xmlns:a16="http://schemas.microsoft.com/office/drawing/2014/main" id="{DEDEFED1-90BF-F5DA-C27D-90569B5A7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818" y="5835991"/>
            <a:ext cx="923330" cy="92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12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AAE8EA-04FC-66FD-D62B-E9E0D52C6496}"/>
              </a:ext>
            </a:extLst>
          </p:cNvPr>
          <p:cNvPicPr>
            <a:picLocks noGrp="1" noChangeAspect="1"/>
          </p:cNvPicPr>
          <p:nvPr>
            <p:ph idx="1"/>
          </p:nvPr>
        </p:nvPicPr>
        <p:blipFill>
          <a:blip r:embed="rId2"/>
          <a:stretch>
            <a:fillRect/>
          </a:stretch>
        </p:blipFill>
        <p:spPr>
          <a:xfrm>
            <a:off x="177650" y="643466"/>
            <a:ext cx="7874299" cy="5571067"/>
          </a:xfrm>
          <a:prstGeom prst="rect">
            <a:avLst/>
          </a:prstGeom>
        </p:spPr>
      </p:pic>
      <p:pic>
        <p:nvPicPr>
          <p:cNvPr id="7170" name="Picture 2" descr="Clipboard - Free education icons">
            <a:extLst>
              <a:ext uri="{FF2B5EF4-FFF2-40B4-BE49-F238E27FC236}">
                <a16:creationId xmlns:a16="http://schemas.microsoft.com/office/drawing/2014/main" id="{EA555D34-07DA-FE5F-6636-478E13A83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5928" y="5646497"/>
            <a:ext cx="1136072" cy="1136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376E9C-98A3-B6ED-3555-69239B3013E1}"/>
              </a:ext>
            </a:extLst>
          </p:cNvPr>
          <p:cNvSpPr txBox="1"/>
          <p:nvPr/>
        </p:nvSpPr>
        <p:spPr>
          <a:xfrm>
            <a:off x="8506691" y="845127"/>
            <a:ext cx="3020291" cy="4154984"/>
          </a:xfrm>
          <a:prstGeom prst="rect">
            <a:avLst/>
          </a:prstGeom>
          <a:noFill/>
        </p:spPr>
        <p:txBody>
          <a:bodyPr wrap="square" rtlCol="0">
            <a:spAutoFit/>
          </a:bodyPr>
          <a:lstStyle/>
          <a:p>
            <a:r>
              <a:rPr lang="en-GB" sz="2400" noProof="0" dirty="0"/>
              <a:t>We'll look at 5 websites together and decide:</a:t>
            </a:r>
          </a:p>
          <a:p>
            <a:endParaRPr lang="en-GB" sz="2400" noProof="0" dirty="0"/>
          </a:p>
          <a:p>
            <a:r>
              <a:rPr lang="en-GB" sz="2400" noProof="0" dirty="0"/>
              <a:t>Trustworthy or not?</a:t>
            </a:r>
          </a:p>
          <a:p>
            <a:endParaRPr lang="en-GB" sz="2400" noProof="0" dirty="0"/>
          </a:p>
          <a:p>
            <a:r>
              <a:rPr lang="en-GB" sz="2400" noProof="0" dirty="0"/>
              <a:t>What are the clues?</a:t>
            </a:r>
          </a:p>
          <a:p>
            <a:endParaRPr lang="en-GB" sz="2400" noProof="0" dirty="0"/>
          </a:p>
          <a:p>
            <a:r>
              <a:rPr lang="en-GB" sz="2400" noProof="0" dirty="0"/>
              <a:t>Get out your handout and follow along!</a:t>
            </a:r>
          </a:p>
          <a:p>
            <a:endParaRPr lang="en-GB" sz="2400" noProof="0" dirty="0"/>
          </a:p>
        </p:txBody>
      </p:sp>
    </p:spTree>
    <p:extLst>
      <p:ext uri="{BB962C8B-B14F-4D97-AF65-F5344CB8AC3E}">
        <p14:creationId xmlns:p14="http://schemas.microsoft.com/office/powerpoint/2010/main" val="419409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DC15-8C8A-BBAB-24E3-3BAE38597241}"/>
              </a:ext>
            </a:extLst>
          </p:cNvPr>
          <p:cNvSpPr>
            <a:spLocks noGrp="1"/>
          </p:cNvSpPr>
          <p:nvPr>
            <p:ph type="title"/>
          </p:nvPr>
        </p:nvSpPr>
        <p:spPr/>
        <p:txBody>
          <a:bodyPr/>
          <a:lstStyle/>
          <a:p>
            <a:r>
              <a:rPr lang="en-US" dirty="0"/>
              <a:t>BBC News Article</a:t>
            </a:r>
          </a:p>
        </p:txBody>
      </p:sp>
      <p:sp>
        <p:nvSpPr>
          <p:cNvPr id="3" name="Content Placeholder 2">
            <a:extLst>
              <a:ext uri="{FF2B5EF4-FFF2-40B4-BE49-F238E27FC236}">
                <a16:creationId xmlns:a16="http://schemas.microsoft.com/office/drawing/2014/main" id="{807C1635-32C6-8E4B-0919-2F6B62EC2126}"/>
              </a:ext>
            </a:extLst>
          </p:cNvPr>
          <p:cNvSpPr>
            <a:spLocks noGrp="1"/>
          </p:cNvSpPr>
          <p:nvPr>
            <p:ph idx="1"/>
          </p:nvPr>
        </p:nvSpPr>
        <p:spPr/>
        <p:txBody>
          <a:bodyPr/>
          <a:lstStyle/>
          <a:p>
            <a:pPr marL="0" indent="0">
              <a:buNone/>
            </a:pPr>
            <a:r>
              <a:rPr lang="en-GB" b="1" dirty="0"/>
              <a:t>URL:</a:t>
            </a:r>
            <a:r>
              <a:rPr lang="en-GB" dirty="0"/>
              <a:t> </a:t>
            </a:r>
            <a:r>
              <a:rPr lang="en-GB" dirty="0">
                <a:hlinkClick r:id="rId2"/>
              </a:rPr>
              <a:t>https://www.bbc.co.uk/news/uk-politics-12345678</a:t>
            </a:r>
            <a:br>
              <a:rPr lang="en-GB" dirty="0"/>
            </a:br>
            <a:r>
              <a:rPr lang="en-GB" b="1" dirty="0"/>
              <a:t>Headline:</a:t>
            </a:r>
            <a:r>
              <a:rPr lang="en-GB" dirty="0"/>
              <a:t> "Chancellor Announces New Budget Measures"</a:t>
            </a:r>
            <a:br>
              <a:rPr lang="en-GB" dirty="0"/>
            </a:br>
            <a:r>
              <a:rPr lang="en-GB" b="1" dirty="0"/>
              <a:t>About the site:</a:t>
            </a:r>
            <a:endParaRPr lang="en-GB" dirty="0"/>
          </a:p>
          <a:p>
            <a:r>
              <a:rPr lang="en-GB" dirty="0"/>
              <a:t>Official BBC website</a:t>
            </a:r>
          </a:p>
          <a:p>
            <a:r>
              <a:rPr lang="en-GB" dirty="0"/>
              <a:t>Has "About the BBC" section</a:t>
            </a:r>
          </a:p>
          <a:p>
            <a:r>
              <a:rPr lang="en-GB" dirty="0"/>
              <a:t>Author byline: "By James Landale, BBC Political Correspondent"</a:t>
            </a:r>
          </a:p>
          <a:p>
            <a:r>
              <a:rPr lang="en-GB" dirty="0"/>
              <a:t>Published date clearly shown</a:t>
            </a:r>
          </a:p>
          <a:p>
            <a:r>
              <a:rPr lang="en-GB" dirty="0"/>
              <a:t>Related articles from BBC News archive</a:t>
            </a:r>
          </a:p>
          <a:p>
            <a:r>
              <a:rPr lang="en-GB" dirty="0"/>
              <a:t>Standard BBC formatting</a:t>
            </a:r>
          </a:p>
          <a:p>
            <a:pPr marL="0" indent="0">
              <a:buNone/>
            </a:pPr>
            <a:endParaRPr lang="en-US" dirty="0"/>
          </a:p>
        </p:txBody>
      </p:sp>
    </p:spTree>
    <p:extLst>
      <p:ext uri="{BB962C8B-B14F-4D97-AF65-F5344CB8AC3E}">
        <p14:creationId xmlns:p14="http://schemas.microsoft.com/office/powerpoint/2010/main" val="324996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FEA2-ABDA-378F-B601-C6E749F57F9B}"/>
              </a:ext>
            </a:extLst>
          </p:cNvPr>
          <p:cNvSpPr>
            <a:spLocks noGrp="1"/>
          </p:cNvSpPr>
          <p:nvPr>
            <p:ph type="title"/>
          </p:nvPr>
        </p:nvSpPr>
        <p:spPr/>
        <p:txBody>
          <a:bodyPr/>
          <a:lstStyle/>
          <a:p>
            <a:r>
              <a:rPr lang="en-US" dirty="0"/>
              <a:t>Breaking News Daily</a:t>
            </a:r>
          </a:p>
        </p:txBody>
      </p:sp>
      <p:sp>
        <p:nvSpPr>
          <p:cNvPr id="3" name="Content Placeholder 2">
            <a:extLst>
              <a:ext uri="{FF2B5EF4-FFF2-40B4-BE49-F238E27FC236}">
                <a16:creationId xmlns:a16="http://schemas.microsoft.com/office/drawing/2014/main" id="{07771079-DEAF-348A-D8A0-76463A0EA558}"/>
              </a:ext>
            </a:extLst>
          </p:cNvPr>
          <p:cNvSpPr>
            <a:spLocks noGrp="1"/>
          </p:cNvSpPr>
          <p:nvPr>
            <p:ph idx="1"/>
          </p:nvPr>
        </p:nvSpPr>
        <p:spPr/>
        <p:txBody>
          <a:bodyPr>
            <a:normAutofit fontScale="92500" lnSpcReduction="20000"/>
          </a:bodyPr>
          <a:lstStyle/>
          <a:p>
            <a:pPr marL="0" indent="0">
              <a:buNone/>
            </a:pPr>
            <a:r>
              <a:rPr lang="en-GB" b="1" dirty="0"/>
              <a:t>URL:</a:t>
            </a:r>
            <a:r>
              <a:rPr lang="en-GB" dirty="0"/>
              <a:t> </a:t>
            </a:r>
            <a:r>
              <a:rPr lang="en-GB" dirty="0">
                <a:hlinkClick r:id="rId2"/>
              </a:rPr>
              <a:t>www.breakingnewsdaily.com.co</a:t>
            </a:r>
            <a:br>
              <a:rPr lang="en-GB" dirty="0"/>
            </a:br>
            <a:r>
              <a:rPr lang="en-GB" b="1" dirty="0"/>
              <a:t>Headline:</a:t>
            </a:r>
            <a:r>
              <a:rPr lang="en-GB" dirty="0"/>
              <a:t> "SHOCKING: Royal Family Secret EXPOSED - Share Before Deleted!!!"</a:t>
            </a:r>
            <a:br>
              <a:rPr lang="en-GB" dirty="0"/>
            </a:br>
            <a:r>
              <a:rPr lang="en-GB" b="1" dirty="0"/>
              <a:t>About the site:</a:t>
            </a:r>
            <a:endParaRPr lang="en-GB" dirty="0"/>
          </a:p>
          <a:p>
            <a:r>
              <a:rPr lang="en-GB" dirty="0"/>
              <a:t>No "About Us" page</a:t>
            </a:r>
          </a:p>
          <a:p>
            <a:r>
              <a:rPr lang="en-GB" dirty="0"/>
              <a:t>No contact information</a:t>
            </a:r>
          </a:p>
          <a:p>
            <a:r>
              <a:rPr lang="en-GB" dirty="0"/>
              <a:t>No author name given</a:t>
            </a:r>
          </a:p>
          <a:p>
            <a:r>
              <a:rPr lang="en-GB" dirty="0"/>
              <a:t>Article says "sources say" but doesn't name them</a:t>
            </a:r>
          </a:p>
          <a:p>
            <a:r>
              <a:rPr lang="en-GB" dirty="0"/>
              <a:t>Multiple spelling errors</a:t>
            </a:r>
          </a:p>
          <a:p>
            <a:r>
              <a:rPr lang="en-GB" dirty="0"/>
              <a:t>Lots of popup ads</a:t>
            </a:r>
          </a:p>
          <a:p>
            <a:r>
              <a:rPr lang="en-GB" dirty="0"/>
              <a:t>Other headlines are all sensational</a:t>
            </a:r>
          </a:p>
          <a:p>
            <a:pPr marL="0" indent="0">
              <a:buNone/>
            </a:pPr>
            <a:endParaRPr lang="en-US" dirty="0"/>
          </a:p>
        </p:txBody>
      </p:sp>
    </p:spTree>
    <p:extLst>
      <p:ext uri="{BB962C8B-B14F-4D97-AF65-F5344CB8AC3E}">
        <p14:creationId xmlns:p14="http://schemas.microsoft.com/office/powerpoint/2010/main" val="264842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1A6C-EB6A-2F50-D250-A8178BDB5E42}"/>
              </a:ext>
            </a:extLst>
          </p:cNvPr>
          <p:cNvSpPr>
            <a:spLocks noGrp="1"/>
          </p:cNvSpPr>
          <p:nvPr>
            <p:ph type="title"/>
          </p:nvPr>
        </p:nvSpPr>
        <p:spPr/>
        <p:txBody>
          <a:bodyPr/>
          <a:lstStyle/>
          <a:p>
            <a:r>
              <a:rPr lang="en-GB" noProof="0" dirty="0"/>
              <a:t>Welcome!</a:t>
            </a:r>
          </a:p>
        </p:txBody>
      </p:sp>
      <p:sp>
        <p:nvSpPr>
          <p:cNvPr id="3" name="Content Placeholder 2">
            <a:extLst>
              <a:ext uri="{FF2B5EF4-FFF2-40B4-BE49-F238E27FC236}">
                <a16:creationId xmlns:a16="http://schemas.microsoft.com/office/drawing/2014/main" id="{4F274F88-338F-80EE-666C-104205ACD9E7}"/>
              </a:ext>
            </a:extLst>
          </p:cNvPr>
          <p:cNvSpPr>
            <a:spLocks noGrp="1"/>
          </p:cNvSpPr>
          <p:nvPr>
            <p:ph idx="1"/>
          </p:nvPr>
        </p:nvSpPr>
        <p:spPr/>
        <p:txBody>
          <a:bodyPr/>
          <a:lstStyle/>
          <a:p>
            <a:pPr marL="0" indent="0">
              <a:buNone/>
            </a:pPr>
            <a:r>
              <a:rPr lang="en-GB" noProof="0" dirty="0"/>
              <a:t>Today’s goals:</a:t>
            </a:r>
          </a:p>
          <a:p>
            <a:r>
              <a:rPr lang="en-GB" noProof="0" dirty="0"/>
              <a:t>Identify trustworthy UK news sources</a:t>
            </a:r>
          </a:p>
          <a:p>
            <a:r>
              <a:rPr lang="en-GB" noProof="0" dirty="0"/>
              <a:t>Learn practical fact-checking techniques</a:t>
            </a:r>
          </a:p>
          <a:p>
            <a:r>
              <a:rPr lang="en-GB" noProof="0" dirty="0"/>
              <a:t>Protect yourself from scams</a:t>
            </a:r>
          </a:p>
          <a:p>
            <a:r>
              <a:rPr lang="en-GB" noProof="0" dirty="0"/>
              <a:t>Build confidence in spotting misinformation</a:t>
            </a:r>
          </a:p>
        </p:txBody>
      </p:sp>
    </p:spTree>
    <p:extLst>
      <p:ext uri="{BB962C8B-B14F-4D97-AF65-F5344CB8AC3E}">
        <p14:creationId xmlns:p14="http://schemas.microsoft.com/office/powerpoint/2010/main" val="58079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2ED2-2180-D757-F7FD-896A8019127C}"/>
              </a:ext>
            </a:extLst>
          </p:cNvPr>
          <p:cNvSpPr>
            <a:spLocks noGrp="1"/>
          </p:cNvSpPr>
          <p:nvPr>
            <p:ph type="title"/>
          </p:nvPr>
        </p:nvSpPr>
        <p:spPr/>
        <p:txBody>
          <a:bodyPr/>
          <a:lstStyle/>
          <a:p>
            <a:r>
              <a:rPr lang="en-US" dirty="0"/>
              <a:t>The Guardian</a:t>
            </a:r>
          </a:p>
        </p:txBody>
      </p:sp>
      <p:sp>
        <p:nvSpPr>
          <p:cNvPr id="3" name="Content Placeholder 2">
            <a:extLst>
              <a:ext uri="{FF2B5EF4-FFF2-40B4-BE49-F238E27FC236}">
                <a16:creationId xmlns:a16="http://schemas.microsoft.com/office/drawing/2014/main" id="{F1A892F1-DAD1-39A3-B651-39AAC67B845B}"/>
              </a:ext>
            </a:extLst>
          </p:cNvPr>
          <p:cNvSpPr>
            <a:spLocks noGrp="1"/>
          </p:cNvSpPr>
          <p:nvPr>
            <p:ph idx="1"/>
          </p:nvPr>
        </p:nvSpPr>
        <p:spPr/>
        <p:txBody>
          <a:bodyPr>
            <a:normAutofit/>
          </a:bodyPr>
          <a:lstStyle/>
          <a:p>
            <a:pPr marL="0" indent="0">
              <a:buNone/>
            </a:pPr>
            <a:r>
              <a:rPr lang="en-GB" b="1" dirty="0"/>
              <a:t>URL:</a:t>
            </a:r>
            <a:r>
              <a:rPr lang="en-GB" dirty="0"/>
              <a:t> </a:t>
            </a:r>
            <a:r>
              <a:rPr lang="en-GB" dirty="0">
                <a:hlinkClick r:id="rId2"/>
              </a:rPr>
              <a:t>https://www.theguardian.com/politics/2024/article-title</a:t>
            </a:r>
            <a:br>
              <a:rPr lang="en-GB" dirty="0"/>
            </a:br>
            <a:r>
              <a:rPr lang="en-GB" b="1" dirty="0"/>
              <a:t>Headline:</a:t>
            </a:r>
            <a:r>
              <a:rPr lang="en-GB" dirty="0"/>
              <a:t> "Government faces criticism over housing policy"</a:t>
            </a:r>
            <a:br>
              <a:rPr lang="en-GB" dirty="0"/>
            </a:br>
            <a:r>
              <a:rPr lang="en-GB" b="1" dirty="0"/>
              <a:t>About the site:</a:t>
            </a:r>
            <a:endParaRPr lang="en-GB" dirty="0"/>
          </a:p>
          <a:p>
            <a:r>
              <a:rPr lang="en-GB" dirty="0"/>
              <a:t>Well-known national newspaper</a:t>
            </a:r>
          </a:p>
          <a:p>
            <a:r>
              <a:rPr lang="en-GB" dirty="0"/>
              <a:t>Clear "About Us" section</a:t>
            </a:r>
          </a:p>
          <a:p>
            <a:r>
              <a:rPr lang="en-GB" dirty="0"/>
              <a:t>Author: "Jane Smith, Social Affairs Correspondent"</a:t>
            </a:r>
          </a:p>
          <a:p>
            <a:r>
              <a:rPr lang="en-GB" dirty="0"/>
              <a:t>Article cites specific sources and quotes</a:t>
            </a:r>
          </a:p>
          <a:p>
            <a:r>
              <a:rPr lang="en-GB" dirty="0"/>
              <a:t>Related coverage from other journalists</a:t>
            </a:r>
          </a:p>
          <a:p>
            <a:r>
              <a:rPr lang="en-GB" dirty="0"/>
              <a:t>Contact details for newsroom</a:t>
            </a:r>
          </a:p>
          <a:p>
            <a:endParaRPr lang="en-US" dirty="0"/>
          </a:p>
        </p:txBody>
      </p:sp>
    </p:spTree>
    <p:extLst>
      <p:ext uri="{BB962C8B-B14F-4D97-AF65-F5344CB8AC3E}">
        <p14:creationId xmlns:p14="http://schemas.microsoft.com/office/powerpoint/2010/main" val="4257803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4CD8-2B19-6BFB-B2B2-3B11E407EDEF}"/>
              </a:ext>
            </a:extLst>
          </p:cNvPr>
          <p:cNvSpPr>
            <a:spLocks noGrp="1"/>
          </p:cNvSpPr>
          <p:nvPr>
            <p:ph type="title"/>
          </p:nvPr>
        </p:nvSpPr>
        <p:spPr/>
        <p:txBody>
          <a:bodyPr/>
          <a:lstStyle/>
          <a:p>
            <a:r>
              <a:rPr lang="en-US" dirty="0"/>
              <a:t>Gov-</a:t>
            </a:r>
            <a:r>
              <a:rPr lang="en-US" dirty="0" err="1"/>
              <a:t>uk</a:t>
            </a:r>
            <a:r>
              <a:rPr lang="en-US" dirty="0"/>
              <a:t> Pensions</a:t>
            </a:r>
          </a:p>
        </p:txBody>
      </p:sp>
      <p:sp>
        <p:nvSpPr>
          <p:cNvPr id="3" name="Content Placeholder 2">
            <a:extLst>
              <a:ext uri="{FF2B5EF4-FFF2-40B4-BE49-F238E27FC236}">
                <a16:creationId xmlns:a16="http://schemas.microsoft.com/office/drawing/2014/main" id="{9463D136-B137-E8E0-D29B-9094322572BF}"/>
              </a:ext>
            </a:extLst>
          </p:cNvPr>
          <p:cNvSpPr>
            <a:spLocks noGrp="1"/>
          </p:cNvSpPr>
          <p:nvPr>
            <p:ph idx="1"/>
          </p:nvPr>
        </p:nvSpPr>
        <p:spPr/>
        <p:txBody>
          <a:bodyPr/>
          <a:lstStyle/>
          <a:p>
            <a:pPr marL="0" indent="0">
              <a:buNone/>
            </a:pPr>
            <a:r>
              <a:rPr lang="en-GB" b="1" dirty="0"/>
              <a:t>URL:</a:t>
            </a:r>
            <a:r>
              <a:rPr lang="en-GB" dirty="0"/>
              <a:t> </a:t>
            </a:r>
            <a:r>
              <a:rPr lang="en-GB" dirty="0">
                <a:hlinkClick r:id="rId2"/>
              </a:rPr>
              <a:t>www.govuk-pensions.org</a:t>
            </a:r>
            <a:br>
              <a:rPr lang="en-GB" dirty="0"/>
            </a:br>
            <a:r>
              <a:rPr lang="en-GB" b="1" dirty="0"/>
              <a:t>Headline:</a:t>
            </a:r>
            <a:r>
              <a:rPr lang="en-GB" dirty="0"/>
              <a:t> "Claim Your Pension Refund Now"</a:t>
            </a:r>
            <a:br>
              <a:rPr lang="en-GB" dirty="0"/>
            </a:br>
            <a:r>
              <a:rPr lang="en-GB" b="1" dirty="0"/>
              <a:t>About the site:</a:t>
            </a:r>
            <a:endParaRPr lang="en-GB" dirty="0"/>
          </a:p>
          <a:p>
            <a:r>
              <a:rPr lang="en-GB" dirty="0"/>
              <a:t>URL looks similar to government site but ends in .org</a:t>
            </a:r>
          </a:p>
          <a:p>
            <a:r>
              <a:rPr lang="en-GB" dirty="0"/>
              <a:t>Asks for personal information immediately</a:t>
            </a:r>
          </a:p>
          <a:p>
            <a:r>
              <a:rPr lang="en-GB" dirty="0"/>
              <a:t>"Limited time offer"</a:t>
            </a:r>
          </a:p>
          <a:p>
            <a:r>
              <a:rPr lang="en-GB" dirty="0"/>
              <a:t>Claims to be official government service</a:t>
            </a:r>
          </a:p>
          <a:p>
            <a:r>
              <a:rPr lang="en-GB" dirty="0"/>
              <a:t>Poor grammar: "Your entitled to refund"</a:t>
            </a:r>
          </a:p>
          <a:p>
            <a:r>
              <a:rPr lang="en-GB" dirty="0"/>
              <a:t>No official government logo or crown</a:t>
            </a:r>
          </a:p>
          <a:p>
            <a:pPr marL="0" indent="0">
              <a:buNone/>
            </a:pPr>
            <a:endParaRPr lang="en-US" dirty="0"/>
          </a:p>
        </p:txBody>
      </p:sp>
    </p:spTree>
    <p:extLst>
      <p:ext uri="{BB962C8B-B14F-4D97-AF65-F5344CB8AC3E}">
        <p14:creationId xmlns:p14="http://schemas.microsoft.com/office/powerpoint/2010/main" val="190057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6CA8-DC41-FAF3-7031-4427ED0BA020}"/>
              </a:ext>
            </a:extLst>
          </p:cNvPr>
          <p:cNvSpPr>
            <a:spLocks noGrp="1"/>
          </p:cNvSpPr>
          <p:nvPr>
            <p:ph type="title"/>
          </p:nvPr>
        </p:nvSpPr>
        <p:spPr/>
        <p:txBody>
          <a:bodyPr/>
          <a:lstStyle/>
          <a:p>
            <a:r>
              <a:rPr lang="en-US" dirty="0"/>
              <a:t>Full Fact</a:t>
            </a:r>
          </a:p>
        </p:txBody>
      </p:sp>
      <p:sp>
        <p:nvSpPr>
          <p:cNvPr id="3" name="Content Placeholder 2">
            <a:extLst>
              <a:ext uri="{FF2B5EF4-FFF2-40B4-BE49-F238E27FC236}">
                <a16:creationId xmlns:a16="http://schemas.microsoft.com/office/drawing/2014/main" id="{D0C1AD2A-5B55-0442-7136-77AE7C2E0D76}"/>
              </a:ext>
            </a:extLst>
          </p:cNvPr>
          <p:cNvSpPr>
            <a:spLocks noGrp="1"/>
          </p:cNvSpPr>
          <p:nvPr>
            <p:ph idx="1"/>
          </p:nvPr>
        </p:nvSpPr>
        <p:spPr/>
        <p:txBody>
          <a:bodyPr>
            <a:normAutofit fontScale="92500" lnSpcReduction="10000"/>
          </a:bodyPr>
          <a:lstStyle/>
          <a:p>
            <a:pPr marL="0" indent="0">
              <a:buNone/>
            </a:pPr>
            <a:r>
              <a:rPr lang="en-GB" b="1" dirty="0"/>
              <a:t>URL:</a:t>
            </a:r>
            <a:r>
              <a:rPr lang="en-GB" dirty="0"/>
              <a:t> </a:t>
            </a:r>
            <a:r>
              <a:rPr lang="en-GB" dirty="0">
                <a:hlinkClick r:id="rId2"/>
              </a:rPr>
              <a:t>https://fullfact.org/health/vaccine-claim-debunked/</a:t>
            </a:r>
            <a:br>
              <a:rPr lang="en-GB" dirty="0"/>
            </a:br>
            <a:r>
              <a:rPr lang="en-GB" b="1" dirty="0"/>
              <a:t>Headline:</a:t>
            </a:r>
            <a:r>
              <a:rPr lang="en-GB" dirty="0"/>
              <a:t> "Viral claim about vaccines is false"</a:t>
            </a:r>
            <a:br>
              <a:rPr lang="en-GB" dirty="0"/>
            </a:br>
            <a:r>
              <a:rPr lang="en-GB" b="1" dirty="0"/>
              <a:t>About the site:</a:t>
            </a:r>
            <a:endParaRPr lang="en-GB" dirty="0"/>
          </a:p>
          <a:p>
            <a:r>
              <a:rPr lang="en-GB" dirty="0"/>
              <a:t>Independent fact-checking organization</a:t>
            </a:r>
          </a:p>
          <a:p>
            <a:r>
              <a:rPr lang="en-GB" dirty="0"/>
              <a:t>Registered UK charity</a:t>
            </a:r>
          </a:p>
          <a:p>
            <a:r>
              <a:rPr lang="en-GB" dirty="0"/>
              <a:t>Clear methodology explained</a:t>
            </a:r>
          </a:p>
          <a:p>
            <a:r>
              <a:rPr lang="en-GB" dirty="0"/>
              <a:t>Sources and evidence linked</a:t>
            </a:r>
          </a:p>
          <a:p>
            <a:r>
              <a:rPr lang="en-GB" dirty="0"/>
              <a:t>About page with team information</a:t>
            </a:r>
          </a:p>
          <a:p>
            <a:r>
              <a:rPr lang="en-GB" dirty="0"/>
              <a:t>Contact details provided</a:t>
            </a:r>
          </a:p>
          <a:p>
            <a:r>
              <a:rPr lang="en-GB" dirty="0"/>
              <a:t>Checked by multiple fact-checkers</a:t>
            </a:r>
          </a:p>
          <a:p>
            <a:endParaRPr lang="en-US" dirty="0"/>
          </a:p>
        </p:txBody>
      </p:sp>
    </p:spTree>
    <p:extLst>
      <p:ext uri="{BB962C8B-B14F-4D97-AF65-F5344CB8AC3E}">
        <p14:creationId xmlns:p14="http://schemas.microsoft.com/office/powerpoint/2010/main" val="3326198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omputer screen&#10;&#10;AI-generated content may be incorrect.">
            <a:extLst>
              <a:ext uri="{FF2B5EF4-FFF2-40B4-BE49-F238E27FC236}">
                <a16:creationId xmlns:a16="http://schemas.microsoft.com/office/drawing/2014/main" id="{73DD419F-B88E-4FDF-AD12-37E3542406E1}"/>
              </a:ext>
            </a:extLst>
          </p:cNvPr>
          <p:cNvPicPr>
            <a:picLocks noChangeAspect="1"/>
          </p:cNvPicPr>
          <p:nvPr/>
        </p:nvPicPr>
        <p:blipFill>
          <a:blip r:embed="rId2"/>
          <a:stretch>
            <a:fillRect/>
          </a:stretch>
        </p:blipFill>
        <p:spPr>
          <a:xfrm>
            <a:off x="3670300" y="36411"/>
            <a:ext cx="4851400" cy="6785178"/>
          </a:xfrm>
          <a:prstGeom prst="rect">
            <a:avLst/>
          </a:prstGeom>
        </p:spPr>
      </p:pic>
      <p:pic>
        <p:nvPicPr>
          <p:cNvPr id="1026" name="Picture 2" descr="Tick Sign Vector Art, Icons, and Graphics for Free Download">
            <a:extLst>
              <a:ext uri="{FF2B5EF4-FFF2-40B4-BE49-F238E27FC236}">
                <a16:creationId xmlns:a16="http://schemas.microsoft.com/office/drawing/2014/main" id="{01019B29-B77C-59A5-2642-95E73082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5898259"/>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5AF654-B66A-999E-A9FF-2A5BE3505F95}"/>
              </a:ext>
            </a:extLst>
          </p:cNvPr>
          <p:cNvSpPr txBox="1"/>
          <p:nvPr/>
        </p:nvSpPr>
        <p:spPr>
          <a:xfrm>
            <a:off x="990600" y="5898259"/>
            <a:ext cx="1981200" cy="923330"/>
          </a:xfrm>
          <a:prstGeom prst="rect">
            <a:avLst/>
          </a:prstGeom>
          <a:noFill/>
        </p:spPr>
        <p:txBody>
          <a:bodyPr wrap="square" rtlCol="0">
            <a:spAutoFit/>
          </a:bodyPr>
          <a:lstStyle/>
          <a:p>
            <a:r>
              <a:rPr lang="en-GB" noProof="0" dirty="0"/>
              <a:t>Skill 1: Stop, Question, Check, Decide</a:t>
            </a:r>
          </a:p>
        </p:txBody>
      </p:sp>
    </p:spTree>
    <p:extLst>
      <p:ext uri="{BB962C8B-B14F-4D97-AF65-F5344CB8AC3E}">
        <p14:creationId xmlns:p14="http://schemas.microsoft.com/office/powerpoint/2010/main" val="8971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61A2-BCD9-51D7-3729-3FE579FC5AC0}"/>
              </a:ext>
            </a:extLst>
          </p:cNvPr>
          <p:cNvSpPr>
            <a:spLocks noGrp="1"/>
          </p:cNvSpPr>
          <p:nvPr>
            <p:ph type="title"/>
          </p:nvPr>
        </p:nvSpPr>
        <p:spPr/>
        <p:txBody>
          <a:bodyPr/>
          <a:lstStyle/>
          <a:p>
            <a:r>
              <a:rPr lang="en-GB" noProof="0" dirty="0"/>
              <a:t>Fact-Checking Like a Pro</a:t>
            </a:r>
          </a:p>
        </p:txBody>
      </p:sp>
      <p:sp>
        <p:nvSpPr>
          <p:cNvPr id="3" name="Text Placeholder 2">
            <a:extLst>
              <a:ext uri="{FF2B5EF4-FFF2-40B4-BE49-F238E27FC236}">
                <a16:creationId xmlns:a16="http://schemas.microsoft.com/office/drawing/2014/main" id="{E7AC5C10-3F99-3C47-1BFA-6156B4E489DA}"/>
              </a:ext>
            </a:extLst>
          </p:cNvPr>
          <p:cNvSpPr>
            <a:spLocks noGrp="1"/>
          </p:cNvSpPr>
          <p:nvPr>
            <p:ph type="body" idx="1"/>
          </p:nvPr>
        </p:nvSpPr>
        <p:spPr/>
        <p:txBody>
          <a:bodyPr/>
          <a:lstStyle/>
          <a:p>
            <a:r>
              <a:rPr lang="en-GB" noProof="0" dirty="0"/>
              <a:t>Don’t take anything at face value!</a:t>
            </a:r>
          </a:p>
        </p:txBody>
      </p:sp>
    </p:spTree>
    <p:extLst>
      <p:ext uri="{BB962C8B-B14F-4D97-AF65-F5344CB8AC3E}">
        <p14:creationId xmlns:p14="http://schemas.microsoft.com/office/powerpoint/2010/main" val="2881061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0371-BDEC-DAFD-9FEF-85BFBDD4F796}"/>
              </a:ext>
            </a:extLst>
          </p:cNvPr>
          <p:cNvSpPr>
            <a:spLocks noGrp="1"/>
          </p:cNvSpPr>
          <p:nvPr>
            <p:ph type="title"/>
          </p:nvPr>
        </p:nvSpPr>
        <p:spPr/>
        <p:txBody>
          <a:bodyPr/>
          <a:lstStyle/>
          <a:p>
            <a:r>
              <a:rPr lang="en-GB" noProof="0" dirty="0"/>
              <a:t>Skill 2: Lateral reading</a:t>
            </a:r>
          </a:p>
        </p:txBody>
      </p:sp>
      <p:sp>
        <p:nvSpPr>
          <p:cNvPr id="3" name="Content Placeholder 2">
            <a:extLst>
              <a:ext uri="{FF2B5EF4-FFF2-40B4-BE49-F238E27FC236}">
                <a16:creationId xmlns:a16="http://schemas.microsoft.com/office/drawing/2014/main" id="{86BD5BF4-D41A-B256-1FC5-ADCC6C9EC0B6}"/>
              </a:ext>
            </a:extLst>
          </p:cNvPr>
          <p:cNvSpPr>
            <a:spLocks noGrp="1"/>
          </p:cNvSpPr>
          <p:nvPr>
            <p:ph idx="1"/>
          </p:nvPr>
        </p:nvSpPr>
        <p:spPr/>
        <p:txBody>
          <a:bodyPr>
            <a:normAutofit lnSpcReduction="10000"/>
          </a:bodyPr>
          <a:lstStyle/>
          <a:p>
            <a:pPr marL="0" indent="0">
              <a:buNone/>
            </a:pPr>
            <a:r>
              <a:rPr lang="en-GB" b="1" noProof="0" dirty="0"/>
              <a:t>Don't Read Down, Read Across</a:t>
            </a:r>
          </a:p>
          <a:p>
            <a:pPr marL="0" indent="0">
              <a:buNone/>
            </a:pPr>
            <a:r>
              <a:rPr lang="en-GB" b="1" noProof="0" dirty="0"/>
              <a:t>Instead of:</a:t>
            </a:r>
            <a:r>
              <a:rPr lang="en-GB" noProof="0" dirty="0"/>
              <a:t> Reading the article top to bottom </a:t>
            </a:r>
          </a:p>
          <a:p>
            <a:pPr marL="0" indent="0">
              <a:buNone/>
            </a:pPr>
            <a:r>
              <a:rPr lang="en-GB" b="1" noProof="0" dirty="0"/>
              <a:t>Do this:</a:t>
            </a:r>
            <a:r>
              <a:rPr lang="en-GB" noProof="0" dirty="0"/>
              <a:t> Open new tabs and research the source first</a:t>
            </a:r>
          </a:p>
          <a:p>
            <a:pPr marL="0" indent="0">
              <a:buNone/>
            </a:pPr>
            <a:r>
              <a:rPr lang="en-GB" b="1" noProof="0" dirty="0"/>
              <a:t>Steps:</a:t>
            </a:r>
            <a:endParaRPr lang="en-GB" noProof="0" dirty="0"/>
          </a:p>
          <a:p>
            <a:r>
              <a:rPr lang="en-GB" noProof="0" dirty="0"/>
              <a:t>See a claim or article</a:t>
            </a:r>
          </a:p>
          <a:p>
            <a:r>
              <a:rPr lang="en-GB" noProof="0" dirty="0"/>
              <a:t>Open a new tab</a:t>
            </a:r>
          </a:p>
          <a:p>
            <a:r>
              <a:rPr lang="en-GB" noProof="0" dirty="0"/>
              <a:t>Search for the website/author</a:t>
            </a:r>
          </a:p>
          <a:p>
            <a:r>
              <a:rPr lang="en-GB" noProof="0" dirty="0"/>
              <a:t>What do others say about them?</a:t>
            </a:r>
          </a:p>
          <a:p>
            <a:r>
              <a:rPr lang="en-GB" noProof="0" dirty="0"/>
              <a:t>Then decide if you should read the original</a:t>
            </a:r>
          </a:p>
          <a:p>
            <a:pPr marL="0" indent="0">
              <a:buNone/>
            </a:pPr>
            <a:endParaRPr lang="en-GB" noProof="0" dirty="0"/>
          </a:p>
          <a:p>
            <a:pPr marL="0" indent="0">
              <a:buNone/>
            </a:pPr>
            <a:endParaRPr lang="en-GB" noProof="0" dirty="0"/>
          </a:p>
        </p:txBody>
      </p:sp>
      <p:pic>
        <p:nvPicPr>
          <p:cNvPr id="4" name="Picture 2" descr="Tick Sign Vector Art, Icons, and Graphics for Free Download">
            <a:extLst>
              <a:ext uri="{FF2B5EF4-FFF2-40B4-BE49-F238E27FC236}">
                <a16:creationId xmlns:a16="http://schemas.microsoft.com/office/drawing/2014/main" id="{D022AEEB-B851-33A4-BA3F-0D5352DEC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898259"/>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714C1D-2BFD-9D3F-A8F2-5F4AF554280F}"/>
              </a:ext>
            </a:extLst>
          </p:cNvPr>
          <p:cNvSpPr txBox="1"/>
          <p:nvPr/>
        </p:nvSpPr>
        <p:spPr>
          <a:xfrm>
            <a:off x="990600" y="6036758"/>
            <a:ext cx="1981200" cy="646331"/>
          </a:xfrm>
          <a:prstGeom prst="rect">
            <a:avLst/>
          </a:prstGeom>
          <a:noFill/>
        </p:spPr>
        <p:txBody>
          <a:bodyPr wrap="square" rtlCol="0">
            <a:spAutoFit/>
          </a:bodyPr>
          <a:lstStyle/>
          <a:p>
            <a:r>
              <a:rPr lang="en-GB" noProof="0" dirty="0"/>
              <a:t>Skill 2: Lateral reading</a:t>
            </a:r>
          </a:p>
        </p:txBody>
      </p:sp>
    </p:spTree>
    <p:extLst>
      <p:ext uri="{BB962C8B-B14F-4D97-AF65-F5344CB8AC3E}">
        <p14:creationId xmlns:p14="http://schemas.microsoft.com/office/powerpoint/2010/main" val="317453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B2-FAE5-EF70-2D7E-3A75A882994D}"/>
              </a:ext>
            </a:extLst>
          </p:cNvPr>
          <p:cNvSpPr>
            <a:spLocks noGrp="1"/>
          </p:cNvSpPr>
          <p:nvPr>
            <p:ph type="title"/>
          </p:nvPr>
        </p:nvSpPr>
        <p:spPr/>
        <p:txBody>
          <a:bodyPr/>
          <a:lstStyle/>
          <a:p>
            <a:r>
              <a:rPr lang="en-GB" noProof="0" dirty="0"/>
              <a:t>Skill 3: Reverse Image Searching</a:t>
            </a:r>
          </a:p>
        </p:txBody>
      </p:sp>
      <p:sp>
        <p:nvSpPr>
          <p:cNvPr id="3" name="Content Placeholder 2">
            <a:extLst>
              <a:ext uri="{FF2B5EF4-FFF2-40B4-BE49-F238E27FC236}">
                <a16:creationId xmlns:a16="http://schemas.microsoft.com/office/drawing/2014/main" id="{BD703A0C-DF10-D431-4834-A2C07EB97B13}"/>
              </a:ext>
            </a:extLst>
          </p:cNvPr>
          <p:cNvSpPr>
            <a:spLocks noGrp="1"/>
          </p:cNvSpPr>
          <p:nvPr>
            <p:ph idx="1"/>
          </p:nvPr>
        </p:nvSpPr>
        <p:spPr/>
        <p:txBody>
          <a:bodyPr numCol="2">
            <a:normAutofit/>
          </a:bodyPr>
          <a:lstStyle/>
          <a:p>
            <a:pPr marL="0" indent="0">
              <a:buNone/>
            </a:pPr>
            <a:r>
              <a:rPr lang="en-GB" noProof="0" dirty="0"/>
              <a:t>Pictures Can Lie</a:t>
            </a:r>
          </a:p>
          <a:p>
            <a:pPr marL="0" indent="0">
              <a:buNone/>
            </a:pPr>
            <a:r>
              <a:rPr lang="en-GB" noProof="0" dirty="0"/>
              <a:t>A photo might be:</a:t>
            </a:r>
          </a:p>
          <a:p>
            <a:r>
              <a:rPr lang="en-GB" noProof="0" dirty="0"/>
              <a:t>From a different event</a:t>
            </a:r>
          </a:p>
          <a:p>
            <a:r>
              <a:rPr lang="en-GB" noProof="0" dirty="0"/>
              <a:t>From years ago</a:t>
            </a:r>
          </a:p>
          <a:p>
            <a:r>
              <a:rPr lang="en-GB" noProof="0" dirty="0"/>
              <a:t>Photoshopped</a:t>
            </a:r>
          </a:p>
          <a:p>
            <a:r>
              <a:rPr lang="en-GB" noProof="0" dirty="0"/>
              <a:t>Taken out of context</a:t>
            </a:r>
          </a:p>
          <a:p>
            <a:pPr marL="0" indent="0">
              <a:buNone/>
            </a:pPr>
            <a:endParaRPr lang="en-GB" b="1" noProof="0" dirty="0"/>
          </a:p>
          <a:p>
            <a:pPr marL="0" indent="0">
              <a:buNone/>
            </a:pPr>
            <a:endParaRPr lang="en-GB" b="1" noProof="0" dirty="0"/>
          </a:p>
          <a:p>
            <a:pPr marL="0" indent="0">
              <a:buNone/>
            </a:pPr>
            <a:r>
              <a:rPr lang="en-GB" b="1" noProof="0" dirty="0"/>
              <a:t>How to Check:</a:t>
            </a:r>
            <a:endParaRPr lang="en-GB" noProof="0" dirty="0"/>
          </a:p>
          <a:p>
            <a:r>
              <a:rPr lang="en-GB" noProof="0" dirty="0"/>
              <a:t>Right-click the image</a:t>
            </a:r>
          </a:p>
          <a:p>
            <a:r>
              <a:rPr lang="en-GB" noProof="0" dirty="0"/>
              <a:t>Select "Search image with Google"</a:t>
            </a:r>
          </a:p>
          <a:p>
            <a:r>
              <a:rPr lang="en-GB" noProof="0" dirty="0"/>
              <a:t>See where else it appears and when</a:t>
            </a:r>
          </a:p>
          <a:p>
            <a:pPr marL="0" indent="0">
              <a:buNone/>
            </a:pPr>
            <a:r>
              <a:rPr lang="en-GB" noProof="0" dirty="0"/>
              <a:t>Works on computers and smartphones!</a:t>
            </a:r>
          </a:p>
          <a:p>
            <a:endParaRPr lang="en-GB" noProof="0" dirty="0"/>
          </a:p>
        </p:txBody>
      </p:sp>
      <p:pic>
        <p:nvPicPr>
          <p:cNvPr id="4" name="Picture 2" descr="Tick Sign Vector Art, Icons, and Graphics for Free Download">
            <a:extLst>
              <a:ext uri="{FF2B5EF4-FFF2-40B4-BE49-F238E27FC236}">
                <a16:creationId xmlns:a16="http://schemas.microsoft.com/office/drawing/2014/main" id="{964D66F9-24C7-53D4-68DC-9F7E5455E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898259"/>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17CA3-797F-6898-D8C9-17B96DB5126A}"/>
              </a:ext>
            </a:extLst>
          </p:cNvPr>
          <p:cNvSpPr txBox="1"/>
          <p:nvPr/>
        </p:nvSpPr>
        <p:spPr>
          <a:xfrm>
            <a:off x="990600" y="6036758"/>
            <a:ext cx="1981200" cy="646331"/>
          </a:xfrm>
          <a:prstGeom prst="rect">
            <a:avLst/>
          </a:prstGeom>
          <a:noFill/>
        </p:spPr>
        <p:txBody>
          <a:bodyPr wrap="square" rtlCol="0">
            <a:spAutoFit/>
          </a:bodyPr>
          <a:lstStyle/>
          <a:p>
            <a:r>
              <a:rPr lang="en-GB" noProof="0" dirty="0"/>
              <a:t>Skill 3: Reverse Image Searching</a:t>
            </a:r>
          </a:p>
        </p:txBody>
      </p:sp>
    </p:spTree>
    <p:extLst>
      <p:ext uri="{BB962C8B-B14F-4D97-AF65-F5344CB8AC3E}">
        <p14:creationId xmlns:p14="http://schemas.microsoft.com/office/powerpoint/2010/main" val="164010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1AAC-5E48-751F-2BD8-4331549A5C0E}"/>
              </a:ext>
            </a:extLst>
          </p:cNvPr>
          <p:cNvSpPr>
            <a:spLocks noGrp="1"/>
          </p:cNvSpPr>
          <p:nvPr>
            <p:ph type="title"/>
          </p:nvPr>
        </p:nvSpPr>
        <p:spPr/>
        <p:txBody>
          <a:bodyPr/>
          <a:lstStyle/>
          <a:p>
            <a:r>
              <a:rPr lang="en-GB" noProof="0" dirty="0"/>
              <a:t>Skill 4: Check the Date</a:t>
            </a:r>
          </a:p>
        </p:txBody>
      </p:sp>
      <p:sp>
        <p:nvSpPr>
          <p:cNvPr id="3" name="Content Placeholder 2">
            <a:extLst>
              <a:ext uri="{FF2B5EF4-FFF2-40B4-BE49-F238E27FC236}">
                <a16:creationId xmlns:a16="http://schemas.microsoft.com/office/drawing/2014/main" id="{137542FF-BBCB-8C48-BA86-5B7CEE24CFFC}"/>
              </a:ext>
            </a:extLst>
          </p:cNvPr>
          <p:cNvSpPr>
            <a:spLocks noGrp="1"/>
          </p:cNvSpPr>
          <p:nvPr>
            <p:ph idx="1"/>
          </p:nvPr>
        </p:nvSpPr>
        <p:spPr/>
        <p:txBody>
          <a:bodyPr/>
          <a:lstStyle/>
          <a:p>
            <a:pPr marL="0" indent="0">
              <a:buNone/>
            </a:pPr>
            <a:r>
              <a:rPr lang="en-GB" b="1" noProof="0" dirty="0"/>
              <a:t>Old News Recirculated</a:t>
            </a:r>
            <a:endParaRPr lang="en-GB" noProof="0" dirty="0"/>
          </a:p>
          <a:p>
            <a:pPr marL="0" indent="0">
              <a:buNone/>
            </a:pPr>
            <a:r>
              <a:rPr lang="en-GB" noProof="0" dirty="0"/>
              <a:t>Common trick: Share old stories as if they're current</a:t>
            </a:r>
          </a:p>
          <a:p>
            <a:pPr marL="0" indent="0">
              <a:buNone/>
            </a:pPr>
            <a:r>
              <a:rPr lang="en-GB" b="1" noProof="0" dirty="0"/>
              <a:t>Always check:</a:t>
            </a:r>
            <a:endParaRPr lang="en-GB" noProof="0" dirty="0"/>
          </a:p>
          <a:p>
            <a:r>
              <a:rPr lang="en-GB" noProof="0" dirty="0"/>
              <a:t>When was this published?</a:t>
            </a:r>
          </a:p>
          <a:p>
            <a:r>
              <a:rPr lang="en-GB" noProof="0" dirty="0"/>
              <a:t>Is the information still accurate?</a:t>
            </a:r>
          </a:p>
          <a:p>
            <a:r>
              <a:rPr lang="en-GB" noProof="0" dirty="0"/>
              <a:t>Why is it being shared now?</a:t>
            </a:r>
          </a:p>
          <a:p>
            <a:r>
              <a:rPr lang="en-GB" noProof="0" dirty="0"/>
              <a:t>Example: Old crime stories shared during election campaigns</a:t>
            </a:r>
          </a:p>
          <a:p>
            <a:pPr marL="0" indent="0">
              <a:buNone/>
            </a:pPr>
            <a:endParaRPr lang="en-GB" noProof="0" dirty="0"/>
          </a:p>
        </p:txBody>
      </p:sp>
      <p:pic>
        <p:nvPicPr>
          <p:cNvPr id="4" name="Picture 2" descr="Tick Sign Vector Art, Icons, and Graphics for Free Download">
            <a:extLst>
              <a:ext uri="{FF2B5EF4-FFF2-40B4-BE49-F238E27FC236}">
                <a16:creationId xmlns:a16="http://schemas.microsoft.com/office/drawing/2014/main" id="{DD928BAF-EA88-E32C-2776-5CCEB3AA2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898259"/>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C3430B-9057-7C09-E19A-5C31E3E8FF75}"/>
              </a:ext>
            </a:extLst>
          </p:cNvPr>
          <p:cNvSpPr txBox="1"/>
          <p:nvPr/>
        </p:nvSpPr>
        <p:spPr>
          <a:xfrm>
            <a:off x="990600" y="6036758"/>
            <a:ext cx="1981200" cy="646331"/>
          </a:xfrm>
          <a:prstGeom prst="rect">
            <a:avLst/>
          </a:prstGeom>
          <a:noFill/>
        </p:spPr>
        <p:txBody>
          <a:bodyPr wrap="square" rtlCol="0">
            <a:spAutoFit/>
          </a:bodyPr>
          <a:lstStyle/>
          <a:p>
            <a:r>
              <a:rPr lang="en-GB" noProof="0" dirty="0"/>
              <a:t>Skill 4: Check the Date</a:t>
            </a:r>
          </a:p>
        </p:txBody>
      </p:sp>
    </p:spTree>
    <p:extLst>
      <p:ext uri="{BB962C8B-B14F-4D97-AF65-F5344CB8AC3E}">
        <p14:creationId xmlns:p14="http://schemas.microsoft.com/office/powerpoint/2010/main" val="4008571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A8E4-653C-72B7-8E01-205F621E0234}"/>
              </a:ext>
            </a:extLst>
          </p:cNvPr>
          <p:cNvSpPr>
            <a:spLocks noGrp="1"/>
          </p:cNvSpPr>
          <p:nvPr>
            <p:ph type="title"/>
          </p:nvPr>
        </p:nvSpPr>
        <p:spPr/>
        <p:txBody>
          <a:bodyPr/>
          <a:lstStyle/>
          <a:p>
            <a:r>
              <a:rPr lang="en-GB" noProof="0" dirty="0"/>
              <a:t>Skill 5: Cross-Reference Multiple Sources</a:t>
            </a:r>
          </a:p>
        </p:txBody>
      </p:sp>
      <p:sp>
        <p:nvSpPr>
          <p:cNvPr id="3" name="Content Placeholder 2">
            <a:extLst>
              <a:ext uri="{FF2B5EF4-FFF2-40B4-BE49-F238E27FC236}">
                <a16:creationId xmlns:a16="http://schemas.microsoft.com/office/drawing/2014/main" id="{6A2C6E5A-6865-1BD3-0345-09607B9D7CB6}"/>
              </a:ext>
            </a:extLst>
          </p:cNvPr>
          <p:cNvSpPr>
            <a:spLocks noGrp="1"/>
          </p:cNvSpPr>
          <p:nvPr>
            <p:ph idx="1"/>
          </p:nvPr>
        </p:nvSpPr>
        <p:spPr/>
        <p:txBody>
          <a:bodyPr/>
          <a:lstStyle/>
          <a:p>
            <a:pPr marL="0" indent="0">
              <a:buNone/>
            </a:pPr>
            <a:r>
              <a:rPr lang="en-GB" b="1" noProof="0" dirty="0"/>
              <a:t>The Two-Source Rule</a:t>
            </a:r>
            <a:endParaRPr lang="en-GB" noProof="0" dirty="0"/>
          </a:p>
          <a:p>
            <a:pPr marL="0" indent="0">
              <a:buNone/>
            </a:pPr>
            <a:r>
              <a:rPr lang="en-GB" noProof="0" dirty="0"/>
              <a:t>If it's real news:</a:t>
            </a:r>
          </a:p>
          <a:p>
            <a:r>
              <a:rPr lang="en-GB" noProof="0" dirty="0"/>
              <a:t>Multiple reputable outlets will report it</a:t>
            </a:r>
          </a:p>
          <a:p>
            <a:r>
              <a:rPr lang="en-GB" noProof="0" dirty="0"/>
              <a:t>They'll have similar facts (not identical wording)</a:t>
            </a:r>
          </a:p>
          <a:p>
            <a:r>
              <a:rPr lang="en-GB" noProof="0" dirty="0"/>
              <a:t>Look for 2-3 trusted sources confirming it</a:t>
            </a:r>
          </a:p>
          <a:p>
            <a:pPr marL="0" indent="0">
              <a:buNone/>
            </a:pPr>
            <a:r>
              <a:rPr lang="en-GB" noProof="0" dirty="0"/>
              <a:t>If only one unknown site reports it:</a:t>
            </a:r>
          </a:p>
          <a:p>
            <a:r>
              <a:rPr lang="en-GB" noProof="0" dirty="0"/>
              <a:t>Probably false or misleading</a:t>
            </a:r>
          </a:p>
          <a:p>
            <a:pPr marL="0" indent="0">
              <a:buNone/>
            </a:pPr>
            <a:endParaRPr lang="en-GB" noProof="0" dirty="0"/>
          </a:p>
        </p:txBody>
      </p:sp>
      <p:pic>
        <p:nvPicPr>
          <p:cNvPr id="4" name="Picture 2" descr="Tick Sign Vector Art, Icons, and Graphics for Free Download">
            <a:extLst>
              <a:ext uri="{FF2B5EF4-FFF2-40B4-BE49-F238E27FC236}">
                <a16:creationId xmlns:a16="http://schemas.microsoft.com/office/drawing/2014/main" id="{E2530986-D80C-7413-4665-ED2BCE2D7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898259"/>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7B12C1-B8BE-E8C4-27F1-898A564A0044}"/>
              </a:ext>
            </a:extLst>
          </p:cNvPr>
          <p:cNvSpPr txBox="1"/>
          <p:nvPr/>
        </p:nvSpPr>
        <p:spPr>
          <a:xfrm>
            <a:off x="990599" y="6036758"/>
            <a:ext cx="2528455" cy="646331"/>
          </a:xfrm>
          <a:prstGeom prst="rect">
            <a:avLst/>
          </a:prstGeom>
          <a:noFill/>
        </p:spPr>
        <p:txBody>
          <a:bodyPr wrap="square" rtlCol="0">
            <a:spAutoFit/>
          </a:bodyPr>
          <a:lstStyle/>
          <a:p>
            <a:r>
              <a:rPr lang="en-GB" noProof="0" dirty="0"/>
              <a:t>Skill 5: Cross-reference multiple sources</a:t>
            </a:r>
          </a:p>
        </p:txBody>
      </p:sp>
    </p:spTree>
    <p:extLst>
      <p:ext uri="{BB962C8B-B14F-4D97-AF65-F5344CB8AC3E}">
        <p14:creationId xmlns:p14="http://schemas.microsoft.com/office/powerpoint/2010/main" val="348770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3A97-836F-1291-7F0D-A588818E972A}"/>
              </a:ext>
            </a:extLst>
          </p:cNvPr>
          <p:cNvSpPr>
            <a:spLocks noGrp="1"/>
          </p:cNvSpPr>
          <p:nvPr>
            <p:ph type="title"/>
          </p:nvPr>
        </p:nvSpPr>
        <p:spPr/>
        <p:txBody>
          <a:bodyPr/>
          <a:lstStyle/>
          <a:p>
            <a:r>
              <a:rPr lang="en-GB" noProof="0" dirty="0"/>
              <a:t>Skill 6: Look for Original Sources</a:t>
            </a:r>
          </a:p>
        </p:txBody>
      </p:sp>
      <p:sp>
        <p:nvSpPr>
          <p:cNvPr id="3" name="Content Placeholder 2">
            <a:extLst>
              <a:ext uri="{FF2B5EF4-FFF2-40B4-BE49-F238E27FC236}">
                <a16:creationId xmlns:a16="http://schemas.microsoft.com/office/drawing/2014/main" id="{C24D2971-C8EE-7BAE-DBE0-938DE9706511}"/>
              </a:ext>
            </a:extLst>
          </p:cNvPr>
          <p:cNvSpPr>
            <a:spLocks noGrp="1"/>
          </p:cNvSpPr>
          <p:nvPr>
            <p:ph idx="1"/>
          </p:nvPr>
        </p:nvSpPr>
        <p:spPr/>
        <p:txBody>
          <a:bodyPr/>
          <a:lstStyle/>
          <a:p>
            <a:pPr marL="0" indent="0">
              <a:buNone/>
            </a:pPr>
            <a:r>
              <a:rPr lang="en-GB" b="1" noProof="0" dirty="0"/>
              <a:t>Follow the Chain</a:t>
            </a:r>
            <a:endParaRPr lang="en-GB" noProof="0" dirty="0"/>
          </a:p>
          <a:p>
            <a:pPr marL="0" indent="0">
              <a:buNone/>
            </a:pPr>
            <a:r>
              <a:rPr lang="en-GB" noProof="0" dirty="0"/>
              <a:t>Claims often say:</a:t>
            </a:r>
          </a:p>
          <a:p>
            <a:r>
              <a:rPr lang="en-GB" noProof="0" dirty="0"/>
              <a:t>"Studies show..."</a:t>
            </a:r>
          </a:p>
          <a:p>
            <a:r>
              <a:rPr lang="en-GB" noProof="0" dirty="0"/>
              <a:t>"Experts say..."</a:t>
            </a:r>
          </a:p>
          <a:p>
            <a:r>
              <a:rPr lang="en-GB" noProof="0" dirty="0"/>
              <a:t>"Reports indicate..."</a:t>
            </a:r>
          </a:p>
          <a:p>
            <a:pPr marL="0" indent="0">
              <a:buNone/>
            </a:pPr>
            <a:r>
              <a:rPr lang="en-GB" b="1" noProof="0" dirty="0"/>
              <a:t>Ask:</a:t>
            </a:r>
            <a:r>
              <a:rPr lang="en-GB" noProof="0" dirty="0"/>
              <a:t> Which study? Which experts? Which report?</a:t>
            </a:r>
          </a:p>
          <a:p>
            <a:pPr marL="0" indent="0">
              <a:buNone/>
            </a:pPr>
            <a:r>
              <a:rPr lang="en-GB" noProof="0" dirty="0"/>
              <a:t>Real journalism links to or names the original source</a:t>
            </a:r>
          </a:p>
          <a:p>
            <a:pPr marL="0" indent="0">
              <a:buNone/>
            </a:pPr>
            <a:endParaRPr lang="en-GB" noProof="0" dirty="0"/>
          </a:p>
        </p:txBody>
      </p:sp>
      <p:pic>
        <p:nvPicPr>
          <p:cNvPr id="4" name="Picture 2" descr="Tick Sign Vector Art, Icons, and Graphics for Free Download">
            <a:extLst>
              <a:ext uri="{FF2B5EF4-FFF2-40B4-BE49-F238E27FC236}">
                <a16:creationId xmlns:a16="http://schemas.microsoft.com/office/drawing/2014/main" id="{37613554-32E4-D3ED-A65C-4E06976EA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898259"/>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AD63DE-D5B4-15CE-5F7C-7984D297845B}"/>
              </a:ext>
            </a:extLst>
          </p:cNvPr>
          <p:cNvSpPr txBox="1"/>
          <p:nvPr/>
        </p:nvSpPr>
        <p:spPr>
          <a:xfrm>
            <a:off x="990599" y="6036758"/>
            <a:ext cx="2528455" cy="646331"/>
          </a:xfrm>
          <a:prstGeom prst="rect">
            <a:avLst/>
          </a:prstGeom>
          <a:noFill/>
        </p:spPr>
        <p:txBody>
          <a:bodyPr wrap="square" rtlCol="0">
            <a:spAutoFit/>
          </a:bodyPr>
          <a:lstStyle/>
          <a:p>
            <a:r>
              <a:rPr lang="en-GB" noProof="0" dirty="0"/>
              <a:t>Skill 6: Look for Original Sources</a:t>
            </a:r>
          </a:p>
        </p:txBody>
      </p:sp>
    </p:spTree>
    <p:extLst>
      <p:ext uri="{BB962C8B-B14F-4D97-AF65-F5344CB8AC3E}">
        <p14:creationId xmlns:p14="http://schemas.microsoft.com/office/powerpoint/2010/main" val="200586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94BB-8492-DF97-DAC8-5E39DD5BDDB0}"/>
              </a:ext>
            </a:extLst>
          </p:cNvPr>
          <p:cNvSpPr>
            <a:spLocks noGrp="1"/>
          </p:cNvSpPr>
          <p:nvPr>
            <p:ph type="title"/>
          </p:nvPr>
        </p:nvSpPr>
        <p:spPr/>
        <p:txBody>
          <a:bodyPr/>
          <a:lstStyle/>
          <a:p>
            <a:r>
              <a:rPr lang="en-GB" noProof="0" dirty="0"/>
              <a:t>What Are We Talking About?</a:t>
            </a:r>
          </a:p>
        </p:txBody>
      </p:sp>
      <p:sp>
        <p:nvSpPr>
          <p:cNvPr id="3" name="Content Placeholder 2">
            <a:extLst>
              <a:ext uri="{FF2B5EF4-FFF2-40B4-BE49-F238E27FC236}">
                <a16:creationId xmlns:a16="http://schemas.microsoft.com/office/drawing/2014/main" id="{60FFE163-F66F-03F0-FB89-20A37F4956EE}"/>
              </a:ext>
            </a:extLst>
          </p:cNvPr>
          <p:cNvSpPr>
            <a:spLocks noGrp="1"/>
          </p:cNvSpPr>
          <p:nvPr>
            <p:ph idx="1"/>
          </p:nvPr>
        </p:nvSpPr>
        <p:spPr/>
        <p:txBody>
          <a:bodyPr/>
          <a:lstStyle/>
          <a:p>
            <a:pPr marL="0" indent="0">
              <a:buNone/>
            </a:pPr>
            <a:r>
              <a:rPr lang="en-GB" b="1" noProof="0" dirty="0"/>
              <a:t>Misinformation:</a:t>
            </a:r>
            <a:r>
              <a:rPr lang="en-GB" noProof="0" dirty="0"/>
              <a:t> False information shared without </a:t>
            </a:r>
            <a:r>
              <a:rPr lang="en-GB" b="1" noProof="0" dirty="0"/>
              <a:t>intent</a:t>
            </a:r>
            <a:r>
              <a:rPr lang="en-GB" noProof="0" dirty="0"/>
              <a:t> to harm (mistakes, misunderstandings)</a:t>
            </a:r>
          </a:p>
          <a:p>
            <a:pPr marL="0" indent="0">
              <a:buNone/>
            </a:pPr>
            <a:endParaRPr lang="en-GB" noProof="0" dirty="0"/>
          </a:p>
          <a:p>
            <a:pPr marL="0" indent="0">
              <a:buNone/>
            </a:pPr>
            <a:r>
              <a:rPr lang="en-GB" b="1" noProof="0" dirty="0"/>
              <a:t>Disinformation:</a:t>
            </a:r>
            <a:r>
              <a:rPr lang="en-GB" noProof="0" dirty="0"/>
              <a:t> False information </a:t>
            </a:r>
            <a:r>
              <a:rPr lang="en-GB" b="1" noProof="0" dirty="0"/>
              <a:t>deliberately</a:t>
            </a:r>
            <a:r>
              <a:rPr lang="en-GB" noProof="0" dirty="0"/>
              <a:t> created to deceive or manipulate</a:t>
            </a:r>
          </a:p>
          <a:p>
            <a:pPr marL="0" indent="0">
              <a:buNone/>
            </a:pPr>
            <a:endParaRPr lang="en-GB" noProof="0" dirty="0"/>
          </a:p>
          <a:p>
            <a:pPr marL="0" indent="0">
              <a:buNone/>
            </a:pPr>
            <a:r>
              <a:rPr lang="en-GB" b="1" noProof="0" dirty="0"/>
              <a:t>Fake News:</a:t>
            </a:r>
            <a:r>
              <a:rPr lang="en-GB" noProof="0" dirty="0"/>
              <a:t> Fabricated stories designed to </a:t>
            </a:r>
            <a:r>
              <a:rPr lang="en-GB" b="1" noProof="0" dirty="0"/>
              <a:t>look like </a:t>
            </a:r>
            <a:r>
              <a:rPr lang="en-GB" noProof="0" dirty="0"/>
              <a:t>real </a:t>
            </a:r>
            <a:r>
              <a:rPr lang="en-GB" b="1" noProof="0" dirty="0"/>
              <a:t>news</a:t>
            </a:r>
            <a:r>
              <a:rPr lang="en-GB" noProof="0" dirty="0"/>
              <a:t> articles</a:t>
            </a:r>
          </a:p>
          <a:p>
            <a:pPr marL="0" indent="0">
              <a:buNone/>
            </a:pPr>
            <a:endParaRPr lang="en-GB" noProof="0" dirty="0"/>
          </a:p>
        </p:txBody>
      </p:sp>
    </p:spTree>
    <p:extLst>
      <p:ext uri="{BB962C8B-B14F-4D97-AF65-F5344CB8AC3E}">
        <p14:creationId xmlns:p14="http://schemas.microsoft.com/office/powerpoint/2010/main" val="3472878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E383-8E6C-B1B9-B5DC-4DCB3637CE9F}"/>
              </a:ext>
            </a:extLst>
          </p:cNvPr>
          <p:cNvSpPr>
            <a:spLocks noGrp="1"/>
          </p:cNvSpPr>
          <p:nvPr>
            <p:ph type="title"/>
          </p:nvPr>
        </p:nvSpPr>
        <p:spPr/>
        <p:txBody>
          <a:bodyPr/>
          <a:lstStyle/>
          <a:p>
            <a:r>
              <a:rPr lang="en-GB" noProof="0" dirty="0"/>
              <a:t>Common UK Misinformation Topics</a:t>
            </a:r>
          </a:p>
        </p:txBody>
      </p:sp>
      <p:sp>
        <p:nvSpPr>
          <p:cNvPr id="3" name="Content Placeholder 2">
            <a:extLst>
              <a:ext uri="{FF2B5EF4-FFF2-40B4-BE49-F238E27FC236}">
                <a16:creationId xmlns:a16="http://schemas.microsoft.com/office/drawing/2014/main" id="{CF1327A2-B38A-E7C9-F2FF-DDB7519A6BEC}"/>
              </a:ext>
            </a:extLst>
          </p:cNvPr>
          <p:cNvSpPr>
            <a:spLocks noGrp="1"/>
          </p:cNvSpPr>
          <p:nvPr>
            <p:ph idx="1"/>
          </p:nvPr>
        </p:nvSpPr>
        <p:spPr/>
        <p:txBody>
          <a:bodyPr>
            <a:normAutofit/>
          </a:bodyPr>
          <a:lstStyle/>
          <a:p>
            <a:pPr marL="0" indent="0">
              <a:buNone/>
            </a:pPr>
            <a:r>
              <a:rPr lang="en-GB" noProof="0" dirty="0"/>
              <a:t>Be Extra Careful With:</a:t>
            </a:r>
          </a:p>
          <a:p>
            <a:r>
              <a:rPr lang="en-GB" noProof="0" dirty="0"/>
              <a:t>NHS and health service claims</a:t>
            </a:r>
          </a:p>
          <a:p>
            <a:r>
              <a:rPr lang="en-GB" noProof="0" dirty="0"/>
              <a:t>Benefits and pension information</a:t>
            </a:r>
          </a:p>
          <a:p>
            <a:r>
              <a:rPr lang="en-GB" noProof="0" dirty="0"/>
              <a:t>Immigration statistics</a:t>
            </a:r>
          </a:p>
          <a:p>
            <a:r>
              <a:rPr lang="en-GB" noProof="0" dirty="0"/>
              <a:t>Crime rates</a:t>
            </a:r>
          </a:p>
          <a:p>
            <a:r>
              <a:rPr lang="en-GB" noProof="0" dirty="0"/>
              <a:t>Political claims (especially near elections)</a:t>
            </a:r>
          </a:p>
          <a:p>
            <a:r>
              <a:rPr lang="en-GB" noProof="0" dirty="0"/>
              <a:t>Royal family rumours</a:t>
            </a:r>
          </a:p>
          <a:p>
            <a:pPr marL="0" indent="0">
              <a:buNone/>
            </a:pPr>
            <a:r>
              <a:rPr lang="en-GB" noProof="0" dirty="0"/>
              <a:t>These topics attract the most misinformation</a:t>
            </a:r>
          </a:p>
          <a:p>
            <a:pPr marL="0" indent="0">
              <a:buNone/>
            </a:pPr>
            <a:endParaRPr lang="en-GB" noProof="0" dirty="0"/>
          </a:p>
        </p:txBody>
      </p:sp>
    </p:spTree>
    <p:extLst>
      <p:ext uri="{BB962C8B-B14F-4D97-AF65-F5344CB8AC3E}">
        <p14:creationId xmlns:p14="http://schemas.microsoft.com/office/powerpoint/2010/main" val="1167703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F236-AF94-3FFE-19FA-E041BEFCEE31}"/>
              </a:ext>
            </a:extLst>
          </p:cNvPr>
          <p:cNvSpPr>
            <a:spLocks noGrp="1"/>
          </p:cNvSpPr>
          <p:nvPr>
            <p:ph type="title"/>
          </p:nvPr>
        </p:nvSpPr>
        <p:spPr/>
        <p:txBody>
          <a:bodyPr/>
          <a:lstStyle/>
          <a:p>
            <a:r>
              <a:rPr lang="en-GB" noProof="0" dirty="0"/>
              <a:t>Red Flags in the Content</a:t>
            </a:r>
          </a:p>
        </p:txBody>
      </p:sp>
      <p:sp>
        <p:nvSpPr>
          <p:cNvPr id="3" name="Content Placeholder 2">
            <a:extLst>
              <a:ext uri="{FF2B5EF4-FFF2-40B4-BE49-F238E27FC236}">
                <a16:creationId xmlns:a16="http://schemas.microsoft.com/office/drawing/2014/main" id="{F8379620-6E1E-CDF7-971A-8F8EFCBDA907}"/>
              </a:ext>
            </a:extLst>
          </p:cNvPr>
          <p:cNvSpPr>
            <a:spLocks noGrp="1"/>
          </p:cNvSpPr>
          <p:nvPr>
            <p:ph idx="1"/>
          </p:nvPr>
        </p:nvSpPr>
        <p:spPr/>
        <p:txBody>
          <a:bodyPr/>
          <a:lstStyle/>
          <a:p>
            <a:pPr marL="0" indent="0">
              <a:buNone/>
            </a:pPr>
            <a:r>
              <a:rPr lang="en-GB" noProof="0" dirty="0"/>
              <a:t>Warning Signs:</a:t>
            </a:r>
          </a:p>
          <a:p>
            <a:r>
              <a:rPr lang="en-GB" noProof="0" dirty="0"/>
              <a:t>ALL CAPS HEADLINES!!!</a:t>
            </a:r>
          </a:p>
          <a:p>
            <a:r>
              <a:rPr lang="en-GB" noProof="0" dirty="0"/>
              <a:t>Excessive exclamation marks!!!!</a:t>
            </a:r>
          </a:p>
          <a:p>
            <a:r>
              <a:rPr lang="en-GB" noProof="0" dirty="0"/>
              <a:t>"They don't want you to know this"</a:t>
            </a:r>
          </a:p>
          <a:p>
            <a:r>
              <a:rPr lang="en-GB" noProof="0" dirty="0"/>
              <a:t>"Share before it's deleted"</a:t>
            </a:r>
          </a:p>
          <a:p>
            <a:r>
              <a:rPr lang="en-GB" noProof="0" dirty="0"/>
              <a:t>Appeals to emotion over facts</a:t>
            </a:r>
          </a:p>
          <a:p>
            <a:r>
              <a:rPr lang="en-GB" noProof="0" dirty="0"/>
              <a:t>No evidence or sources provided</a:t>
            </a:r>
          </a:p>
          <a:p>
            <a:r>
              <a:rPr lang="en-GB" noProof="0" dirty="0"/>
              <a:t>Claims that seem too shocking to be true</a:t>
            </a:r>
          </a:p>
          <a:p>
            <a:pPr marL="0" indent="0">
              <a:buNone/>
            </a:pPr>
            <a:endParaRPr lang="en-GB" noProof="0" dirty="0"/>
          </a:p>
        </p:txBody>
      </p:sp>
    </p:spTree>
    <p:extLst>
      <p:ext uri="{BB962C8B-B14F-4D97-AF65-F5344CB8AC3E}">
        <p14:creationId xmlns:p14="http://schemas.microsoft.com/office/powerpoint/2010/main" val="1512614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FFBF-2C8C-DDA5-1D2D-B332F0658889}"/>
              </a:ext>
            </a:extLst>
          </p:cNvPr>
          <p:cNvSpPr>
            <a:spLocks noGrp="1"/>
          </p:cNvSpPr>
          <p:nvPr>
            <p:ph type="title"/>
          </p:nvPr>
        </p:nvSpPr>
        <p:spPr/>
        <p:txBody>
          <a:bodyPr/>
          <a:lstStyle/>
          <a:p>
            <a:r>
              <a:rPr lang="en-GB" b="1" noProof="0" dirty="0"/>
              <a:t>Live Fact-Checking</a:t>
            </a:r>
            <a:br>
              <a:rPr lang="en-GB" b="1" noProof="0" dirty="0"/>
            </a:br>
            <a:endParaRPr lang="en-GB" noProof="0" dirty="0"/>
          </a:p>
        </p:txBody>
      </p:sp>
      <p:sp>
        <p:nvSpPr>
          <p:cNvPr id="3" name="Content Placeholder 2">
            <a:extLst>
              <a:ext uri="{FF2B5EF4-FFF2-40B4-BE49-F238E27FC236}">
                <a16:creationId xmlns:a16="http://schemas.microsoft.com/office/drawing/2014/main" id="{270A2A49-DABD-8F30-98E2-4C2ADEEAD79F}"/>
              </a:ext>
            </a:extLst>
          </p:cNvPr>
          <p:cNvSpPr>
            <a:spLocks noGrp="1"/>
          </p:cNvSpPr>
          <p:nvPr>
            <p:ph idx="1"/>
          </p:nvPr>
        </p:nvSpPr>
        <p:spPr/>
        <p:txBody>
          <a:bodyPr/>
          <a:lstStyle/>
          <a:p>
            <a:pPr marL="0" indent="0">
              <a:buNone/>
            </a:pPr>
            <a:endParaRPr lang="en-GB" noProof="0" dirty="0"/>
          </a:p>
          <a:p>
            <a:pPr marL="0" indent="0">
              <a:buNone/>
            </a:pPr>
            <a:r>
              <a:rPr lang="en-GB" noProof="0" dirty="0"/>
              <a:t>We'll fact-check 3 real claims together:</a:t>
            </a:r>
          </a:p>
          <a:p>
            <a:pPr marL="0" indent="0">
              <a:buNone/>
            </a:pPr>
            <a:endParaRPr lang="en-GB" noProof="0" dirty="0"/>
          </a:p>
          <a:p>
            <a:r>
              <a:rPr lang="en-GB" noProof="0" dirty="0"/>
              <a:t>A health claim</a:t>
            </a:r>
          </a:p>
          <a:p>
            <a:r>
              <a:rPr lang="en-GB" noProof="0" dirty="0"/>
              <a:t>A political claim</a:t>
            </a:r>
          </a:p>
          <a:p>
            <a:r>
              <a:rPr lang="en-GB" noProof="0" dirty="0"/>
              <a:t>A viral social media story</a:t>
            </a:r>
          </a:p>
          <a:p>
            <a:pPr marL="0" indent="0">
              <a:buNone/>
            </a:pPr>
            <a:endParaRPr lang="en-GB" noProof="0" dirty="0"/>
          </a:p>
          <a:p>
            <a:pPr marL="0" indent="0">
              <a:buNone/>
            </a:pPr>
            <a:r>
              <a:rPr lang="en-GB" noProof="0" dirty="0"/>
              <a:t>Follow along with your device or watch the demonstration</a:t>
            </a:r>
          </a:p>
          <a:p>
            <a:pPr marL="0" indent="0">
              <a:buNone/>
            </a:pPr>
            <a:endParaRPr lang="en-GB" noProof="0" dirty="0"/>
          </a:p>
        </p:txBody>
      </p:sp>
      <p:pic>
        <p:nvPicPr>
          <p:cNvPr id="12290" name="Picture 2" descr="Free Mobile phone SVG, PNG Icon, Symbol. Download Image.">
            <a:extLst>
              <a:ext uri="{FF2B5EF4-FFF2-40B4-BE49-F238E27FC236}">
                <a16:creationId xmlns:a16="http://schemas.microsoft.com/office/drawing/2014/main" id="{5C5F5735-5F9D-57C3-7BD2-9B5A02C4F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7255" y="5373255"/>
            <a:ext cx="1484745" cy="148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02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37ED-6DB1-08DB-10E2-664CC0FD1B4F}"/>
              </a:ext>
            </a:extLst>
          </p:cNvPr>
          <p:cNvSpPr>
            <a:spLocks noGrp="1"/>
          </p:cNvSpPr>
          <p:nvPr>
            <p:ph type="title"/>
          </p:nvPr>
        </p:nvSpPr>
        <p:spPr/>
        <p:txBody>
          <a:bodyPr/>
          <a:lstStyle/>
          <a:p>
            <a:r>
              <a:rPr lang="en-US" dirty="0"/>
              <a:t>Claim 1</a:t>
            </a:r>
          </a:p>
        </p:txBody>
      </p:sp>
      <p:sp>
        <p:nvSpPr>
          <p:cNvPr id="3" name="Content Placeholder 2">
            <a:extLst>
              <a:ext uri="{FF2B5EF4-FFF2-40B4-BE49-F238E27FC236}">
                <a16:creationId xmlns:a16="http://schemas.microsoft.com/office/drawing/2014/main" id="{578A27BA-CB96-2163-612B-D15279B06CF5}"/>
              </a:ext>
            </a:extLst>
          </p:cNvPr>
          <p:cNvSpPr>
            <a:spLocks noGrp="1"/>
          </p:cNvSpPr>
          <p:nvPr>
            <p:ph idx="1"/>
          </p:nvPr>
        </p:nvSpPr>
        <p:spPr/>
        <p:txBody>
          <a:bodyPr numCol="2">
            <a:normAutofit/>
          </a:bodyPr>
          <a:lstStyle/>
          <a:p>
            <a:pPr marL="0" indent="0">
              <a:buNone/>
            </a:pPr>
            <a:r>
              <a:rPr lang="en-GB" b="1" dirty="0"/>
              <a:t>The Claim:</a:t>
            </a:r>
            <a:r>
              <a:rPr lang="en-GB" dirty="0"/>
              <a:t> "New study proves that drinking 8 glasses of water a day is actually dangerous for your kidneys. Doctors have been lying to us for years! Share this before Big Pharma takes it down."</a:t>
            </a:r>
          </a:p>
          <a:p>
            <a:pPr marL="0" indent="0">
              <a:buNone/>
            </a:pPr>
            <a:r>
              <a:rPr lang="en-GB" b="1" dirty="0"/>
              <a:t>Found on:</a:t>
            </a:r>
            <a:r>
              <a:rPr lang="en-GB" dirty="0"/>
              <a:t> Facebook post, shared 15,000 times</a:t>
            </a:r>
          </a:p>
          <a:p>
            <a:pPr marL="0" indent="0">
              <a:buNone/>
            </a:pPr>
            <a:endParaRPr lang="en-GB" b="1" dirty="0"/>
          </a:p>
          <a:p>
            <a:pPr marL="0" indent="0">
              <a:buNone/>
            </a:pPr>
            <a:endParaRPr lang="en-GB" b="1" dirty="0"/>
          </a:p>
          <a:p>
            <a:pPr marL="0" indent="0">
              <a:buNone/>
            </a:pPr>
            <a:r>
              <a:rPr lang="en-GB" b="1" dirty="0"/>
              <a:t>Your Investigation:</a:t>
            </a:r>
          </a:p>
          <a:p>
            <a:pPr marL="0" indent="0">
              <a:buNone/>
            </a:pPr>
            <a:r>
              <a:rPr lang="en-GB" b="1" dirty="0"/>
              <a:t>What needs checking?</a:t>
            </a:r>
            <a:endParaRPr lang="en-GB" dirty="0"/>
          </a:p>
          <a:p>
            <a:r>
              <a:rPr lang="en-GB" dirty="0"/>
              <a:t>Is there a "new study"?</a:t>
            </a:r>
          </a:p>
          <a:p>
            <a:r>
              <a:rPr lang="en-GB" dirty="0"/>
              <a:t>What study? Where was it published?</a:t>
            </a:r>
          </a:p>
          <a:p>
            <a:r>
              <a:rPr lang="en-GB" dirty="0"/>
              <a:t>Do doctors actually recommend 8 glasses?</a:t>
            </a:r>
          </a:p>
          <a:p>
            <a:r>
              <a:rPr lang="en-GB" dirty="0"/>
              <a:t>Is water dangerous for kidneys?</a:t>
            </a:r>
          </a:p>
          <a:p>
            <a:endParaRPr lang="en-US" dirty="0"/>
          </a:p>
        </p:txBody>
      </p:sp>
    </p:spTree>
    <p:extLst>
      <p:ext uri="{BB962C8B-B14F-4D97-AF65-F5344CB8AC3E}">
        <p14:creationId xmlns:p14="http://schemas.microsoft.com/office/powerpoint/2010/main" val="4194635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5A06-755C-77DF-D80A-7C0C11E72509}"/>
              </a:ext>
            </a:extLst>
          </p:cNvPr>
          <p:cNvSpPr>
            <a:spLocks noGrp="1"/>
          </p:cNvSpPr>
          <p:nvPr>
            <p:ph type="title"/>
          </p:nvPr>
        </p:nvSpPr>
        <p:spPr/>
        <p:txBody>
          <a:bodyPr/>
          <a:lstStyle/>
          <a:p>
            <a:r>
              <a:rPr lang="en-US" dirty="0"/>
              <a:t>Claim 1</a:t>
            </a:r>
          </a:p>
        </p:txBody>
      </p:sp>
      <p:sp>
        <p:nvSpPr>
          <p:cNvPr id="3" name="Content Placeholder 2">
            <a:extLst>
              <a:ext uri="{FF2B5EF4-FFF2-40B4-BE49-F238E27FC236}">
                <a16:creationId xmlns:a16="http://schemas.microsoft.com/office/drawing/2014/main" id="{F8A11B2B-7B1C-1C99-A48F-0C2AC5835A7C}"/>
              </a:ext>
            </a:extLst>
          </p:cNvPr>
          <p:cNvSpPr>
            <a:spLocks noGrp="1"/>
          </p:cNvSpPr>
          <p:nvPr>
            <p:ph idx="1"/>
          </p:nvPr>
        </p:nvSpPr>
        <p:spPr/>
        <p:txBody>
          <a:bodyPr numCol="2">
            <a:normAutofit fontScale="85000" lnSpcReduction="20000"/>
          </a:bodyPr>
          <a:lstStyle/>
          <a:p>
            <a:r>
              <a:rPr lang="en-GB" b="1" dirty="0"/>
              <a:t>Red flags in the claim:</a:t>
            </a:r>
            <a:endParaRPr lang="en-GB" dirty="0"/>
          </a:p>
          <a:p>
            <a:r>
              <a:rPr lang="en-GB" dirty="0"/>
              <a:t>"Doctors have been lying" (inflammatory language)</a:t>
            </a:r>
          </a:p>
          <a:p>
            <a:r>
              <a:rPr lang="en-GB" dirty="0"/>
              <a:t>"Big Pharma takes it down" (conspiracy language)</a:t>
            </a:r>
          </a:p>
          <a:p>
            <a:r>
              <a:rPr lang="en-GB" dirty="0"/>
              <a:t>No study named or linked</a:t>
            </a:r>
          </a:p>
          <a:p>
            <a:r>
              <a:rPr lang="en-GB" dirty="0"/>
              <a:t>Urges immediate sharing</a:t>
            </a:r>
          </a:p>
          <a:p>
            <a:r>
              <a:rPr lang="en-GB" b="1" dirty="0"/>
              <a:t>What We Found:</a:t>
            </a:r>
          </a:p>
          <a:p>
            <a:r>
              <a:rPr lang="en-GB" b="1" dirty="0"/>
              <a:t>VERDICT:</a:t>
            </a:r>
            <a:r>
              <a:rPr lang="en-GB" dirty="0"/>
              <a:t> FALSE / MISLEADING</a:t>
            </a:r>
          </a:p>
          <a:p>
            <a:pPr marL="0" indent="0">
              <a:buNone/>
            </a:pPr>
            <a:endParaRPr lang="en-GB" b="1" dirty="0"/>
          </a:p>
          <a:p>
            <a:pPr marL="0" indent="0">
              <a:buNone/>
            </a:pPr>
            <a:endParaRPr lang="en-GB" b="1" dirty="0"/>
          </a:p>
          <a:p>
            <a:pPr marL="0" indent="0">
              <a:buNone/>
            </a:pPr>
            <a:endParaRPr lang="en-GB" b="1" dirty="0"/>
          </a:p>
          <a:p>
            <a:pPr marL="0" indent="0">
              <a:buNone/>
            </a:pPr>
            <a:r>
              <a:rPr lang="en-GB" b="1" dirty="0"/>
              <a:t>The Facts:</a:t>
            </a:r>
            <a:endParaRPr lang="en-GB" dirty="0"/>
          </a:p>
          <a:p>
            <a:r>
              <a:rPr lang="en-GB" dirty="0"/>
              <a:t>No credible study shows water is dangerous for healthy kidneys</a:t>
            </a:r>
          </a:p>
          <a:p>
            <a:r>
              <a:rPr lang="en-GB" dirty="0"/>
              <a:t>The "8 glasses" is a general guideline, not a strict rule</a:t>
            </a:r>
          </a:p>
          <a:p>
            <a:r>
              <a:rPr lang="en-GB" dirty="0"/>
              <a:t>NHS recommends 6-8 glasses for most people</a:t>
            </a:r>
          </a:p>
          <a:p>
            <a:r>
              <a:rPr lang="en-GB" dirty="0"/>
              <a:t>Water is essential for kidney function</a:t>
            </a:r>
          </a:p>
          <a:p>
            <a:r>
              <a:rPr lang="en-GB" dirty="0"/>
              <a:t>Very rare cases of water intoxication require excessive amounts</a:t>
            </a:r>
          </a:p>
          <a:p>
            <a:r>
              <a:rPr lang="en-GB" b="1" dirty="0"/>
              <a:t>Source:</a:t>
            </a:r>
            <a:r>
              <a:rPr lang="en-GB" dirty="0"/>
              <a:t> NHS website, Full Fact</a:t>
            </a:r>
          </a:p>
        </p:txBody>
      </p:sp>
    </p:spTree>
    <p:extLst>
      <p:ext uri="{BB962C8B-B14F-4D97-AF65-F5344CB8AC3E}">
        <p14:creationId xmlns:p14="http://schemas.microsoft.com/office/powerpoint/2010/main" val="397236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BC55-6CA1-72F4-EA90-EDD872C06379}"/>
              </a:ext>
            </a:extLst>
          </p:cNvPr>
          <p:cNvSpPr>
            <a:spLocks noGrp="1"/>
          </p:cNvSpPr>
          <p:nvPr>
            <p:ph type="title"/>
          </p:nvPr>
        </p:nvSpPr>
        <p:spPr/>
        <p:txBody>
          <a:bodyPr/>
          <a:lstStyle/>
          <a:p>
            <a:r>
              <a:rPr lang="en-US" dirty="0"/>
              <a:t>Claim 2</a:t>
            </a:r>
          </a:p>
        </p:txBody>
      </p:sp>
      <p:sp>
        <p:nvSpPr>
          <p:cNvPr id="3" name="Content Placeholder 2">
            <a:extLst>
              <a:ext uri="{FF2B5EF4-FFF2-40B4-BE49-F238E27FC236}">
                <a16:creationId xmlns:a16="http://schemas.microsoft.com/office/drawing/2014/main" id="{CF83A55E-E848-D026-7A11-9855EC270B38}"/>
              </a:ext>
            </a:extLst>
          </p:cNvPr>
          <p:cNvSpPr>
            <a:spLocks noGrp="1"/>
          </p:cNvSpPr>
          <p:nvPr>
            <p:ph idx="1"/>
          </p:nvPr>
        </p:nvSpPr>
        <p:spPr/>
        <p:txBody>
          <a:bodyPr numCol="2">
            <a:normAutofit/>
          </a:bodyPr>
          <a:lstStyle/>
          <a:p>
            <a:pPr marL="0" indent="0">
              <a:buNone/>
            </a:pPr>
            <a:r>
              <a:rPr lang="en-GB" b="1" dirty="0"/>
              <a:t>The Claim:</a:t>
            </a:r>
            <a:r>
              <a:rPr lang="en-GB" dirty="0"/>
              <a:t> "The UK is taking in 1 million immigrants every year. That's 3,000 people every single day coming into our country. The government doesn't want you to know these figures!"</a:t>
            </a:r>
          </a:p>
          <a:p>
            <a:pPr marL="0" indent="0">
              <a:buNone/>
            </a:pPr>
            <a:r>
              <a:rPr lang="en-GB" b="1" dirty="0"/>
              <a:t>Found on:</a:t>
            </a:r>
            <a:r>
              <a:rPr lang="en-GB" dirty="0"/>
              <a:t> Twitter/X, widely shared in group chats</a:t>
            </a:r>
          </a:p>
          <a:p>
            <a:endParaRPr lang="en-GB" b="1" dirty="0"/>
          </a:p>
          <a:p>
            <a:endParaRPr lang="en-GB" b="1" dirty="0"/>
          </a:p>
          <a:p>
            <a:pPr marL="0" indent="0">
              <a:buNone/>
            </a:pPr>
            <a:r>
              <a:rPr lang="en-GB" b="1" dirty="0"/>
              <a:t>Your Investigation:</a:t>
            </a:r>
          </a:p>
          <a:p>
            <a:pPr marL="0" indent="0">
              <a:buNone/>
            </a:pPr>
            <a:r>
              <a:rPr lang="en-GB" b="1" dirty="0"/>
              <a:t>What needs checking?</a:t>
            </a:r>
            <a:endParaRPr lang="en-GB" dirty="0"/>
          </a:p>
          <a:p>
            <a:r>
              <a:rPr lang="en-GB" dirty="0"/>
              <a:t>What are the actual immigration figures?</a:t>
            </a:r>
          </a:p>
          <a:p>
            <a:r>
              <a:rPr lang="en-GB" dirty="0"/>
              <a:t>What counts as "immigration"?</a:t>
            </a:r>
          </a:p>
          <a:p>
            <a:r>
              <a:rPr lang="en-GB" dirty="0"/>
              <a:t>Are these net or gross figures?</a:t>
            </a:r>
          </a:p>
          <a:p>
            <a:r>
              <a:rPr lang="en-GB" dirty="0"/>
              <a:t>Where do official statistics come from?</a:t>
            </a:r>
          </a:p>
          <a:p>
            <a:endParaRPr lang="en-US" dirty="0"/>
          </a:p>
        </p:txBody>
      </p:sp>
    </p:spTree>
    <p:extLst>
      <p:ext uri="{BB962C8B-B14F-4D97-AF65-F5344CB8AC3E}">
        <p14:creationId xmlns:p14="http://schemas.microsoft.com/office/powerpoint/2010/main" val="1145058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EA79-BA57-DD22-3ACC-C841A80CA66E}"/>
              </a:ext>
            </a:extLst>
          </p:cNvPr>
          <p:cNvSpPr>
            <a:spLocks noGrp="1"/>
          </p:cNvSpPr>
          <p:nvPr>
            <p:ph type="title"/>
          </p:nvPr>
        </p:nvSpPr>
        <p:spPr/>
        <p:txBody>
          <a:bodyPr/>
          <a:lstStyle/>
          <a:p>
            <a:r>
              <a:rPr lang="en-US" dirty="0"/>
              <a:t>Claim 2</a:t>
            </a:r>
          </a:p>
        </p:txBody>
      </p:sp>
      <p:sp>
        <p:nvSpPr>
          <p:cNvPr id="3" name="Content Placeholder 2">
            <a:extLst>
              <a:ext uri="{FF2B5EF4-FFF2-40B4-BE49-F238E27FC236}">
                <a16:creationId xmlns:a16="http://schemas.microsoft.com/office/drawing/2014/main" id="{227EEDC7-0C5F-7D46-0DDF-9C19956F40F8}"/>
              </a:ext>
            </a:extLst>
          </p:cNvPr>
          <p:cNvSpPr>
            <a:spLocks noGrp="1"/>
          </p:cNvSpPr>
          <p:nvPr>
            <p:ph idx="1"/>
          </p:nvPr>
        </p:nvSpPr>
        <p:spPr/>
        <p:txBody>
          <a:bodyPr numCol="2">
            <a:normAutofit fontScale="55000" lnSpcReduction="20000"/>
          </a:bodyPr>
          <a:lstStyle/>
          <a:p>
            <a:pPr marL="0" indent="0">
              <a:buNone/>
            </a:pPr>
            <a:r>
              <a:rPr lang="en-GB" b="1" dirty="0"/>
              <a:t>Red flags in the claim:</a:t>
            </a:r>
            <a:endParaRPr lang="en-GB" dirty="0"/>
          </a:p>
          <a:p>
            <a:r>
              <a:rPr lang="en-GB" dirty="0"/>
              <a:t>"Government doesn't want you to know" (conspiracy framing)</a:t>
            </a:r>
          </a:p>
          <a:p>
            <a:r>
              <a:rPr lang="en-GB" dirty="0"/>
              <a:t>No source cited</a:t>
            </a:r>
          </a:p>
          <a:p>
            <a:r>
              <a:rPr lang="en-GB" dirty="0"/>
              <a:t>Round numbers (1 million exactly?)</a:t>
            </a:r>
          </a:p>
          <a:p>
            <a:r>
              <a:rPr lang="en-GB" dirty="0"/>
              <a:t>Emotional framing</a:t>
            </a:r>
          </a:p>
          <a:p>
            <a:pPr marL="0" indent="0">
              <a:buNone/>
            </a:pPr>
            <a:r>
              <a:rPr lang="en-GB" b="1" dirty="0"/>
              <a:t>What We Found:</a:t>
            </a:r>
          </a:p>
          <a:p>
            <a:pPr marL="0" indent="0">
              <a:buNone/>
            </a:pPr>
            <a:r>
              <a:rPr lang="en-GB" b="1" dirty="0"/>
              <a:t>VERDICT:</a:t>
            </a:r>
            <a:r>
              <a:rPr lang="en-GB" dirty="0"/>
              <a:t> MISLEADING (mixing different types of immigration)</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en-GB" b="1" dirty="0"/>
              <a:t>The Facts:</a:t>
            </a:r>
            <a:endParaRPr lang="en-GB" dirty="0"/>
          </a:p>
          <a:p>
            <a:r>
              <a:rPr lang="en-GB" dirty="0"/>
              <a:t>The numbers mix different types of migration</a:t>
            </a:r>
          </a:p>
          <a:p>
            <a:r>
              <a:rPr lang="en-GB" dirty="0"/>
              <a:t>Net migration (people coming minus people leaving) varies by year</a:t>
            </a:r>
          </a:p>
          <a:p>
            <a:r>
              <a:rPr lang="en-GB" dirty="0"/>
              <a:t>Recent years have seen higher numbers, but context matters</a:t>
            </a:r>
          </a:p>
          <a:p>
            <a:r>
              <a:rPr lang="en-GB" dirty="0"/>
              <a:t>Includes students (temporary), workers (various lengths), refugees, family reunification</a:t>
            </a:r>
          </a:p>
          <a:p>
            <a:r>
              <a:rPr lang="en-GB" dirty="0"/>
              <a:t>Official statistics are publicly available from ONS</a:t>
            </a:r>
          </a:p>
          <a:p>
            <a:r>
              <a:rPr lang="en-GB" dirty="0"/>
              <a:t>Not a secret - reported regularly by media</a:t>
            </a:r>
          </a:p>
          <a:p>
            <a:pPr marL="0" indent="0">
              <a:buNone/>
            </a:pPr>
            <a:r>
              <a:rPr lang="en-GB" b="1" dirty="0"/>
              <a:t>Important:</a:t>
            </a:r>
            <a:r>
              <a:rPr lang="en-GB" dirty="0"/>
              <a:t> Statistics need context</a:t>
            </a:r>
          </a:p>
          <a:p>
            <a:r>
              <a:rPr lang="en-GB" dirty="0"/>
              <a:t>How many people leave?</a:t>
            </a:r>
          </a:p>
          <a:p>
            <a:r>
              <a:rPr lang="en-GB" dirty="0"/>
              <a:t>How long do people stay?</a:t>
            </a:r>
          </a:p>
          <a:p>
            <a:r>
              <a:rPr lang="en-GB" dirty="0"/>
              <a:t>What categories of migration?</a:t>
            </a:r>
          </a:p>
          <a:p>
            <a:pPr marL="0" indent="0">
              <a:buNone/>
            </a:pPr>
            <a:r>
              <a:rPr lang="en-GB" b="1" dirty="0"/>
              <a:t>Source:</a:t>
            </a:r>
            <a:r>
              <a:rPr lang="en-GB" dirty="0"/>
              <a:t> Office for National Statistics, Full Fact, Migration Observatory</a:t>
            </a:r>
          </a:p>
          <a:p>
            <a:pPr marL="0" indent="0">
              <a:buNone/>
            </a:pPr>
            <a:endParaRPr lang="en-US" dirty="0"/>
          </a:p>
        </p:txBody>
      </p:sp>
    </p:spTree>
    <p:extLst>
      <p:ext uri="{BB962C8B-B14F-4D97-AF65-F5344CB8AC3E}">
        <p14:creationId xmlns:p14="http://schemas.microsoft.com/office/powerpoint/2010/main" val="1934088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7D47-4FF9-6276-0818-4D03C3B51F63}"/>
              </a:ext>
            </a:extLst>
          </p:cNvPr>
          <p:cNvSpPr>
            <a:spLocks noGrp="1"/>
          </p:cNvSpPr>
          <p:nvPr>
            <p:ph type="title"/>
          </p:nvPr>
        </p:nvSpPr>
        <p:spPr/>
        <p:txBody>
          <a:bodyPr/>
          <a:lstStyle/>
          <a:p>
            <a:r>
              <a:rPr lang="en-US" dirty="0"/>
              <a:t>Claim 3</a:t>
            </a:r>
          </a:p>
        </p:txBody>
      </p:sp>
      <p:sp>
        <p:nvSpPr>
          <p:cNvPr id="3" name="Content Placeholder 2">
            <a:extLst>
              <a:ext uri="{FF2B5EF4-FFF2-40B4-BE49-F238E27FC236}">
                <a16:creationId xmlns:a16="http://schemas.microsoft.com/office/drawing/2014/main" id="{8335064B-E8CD-7153-A88A-4B84163783A9}"/>
              </a:ext>
            </a:extLst>
          </p:cNvPr>
          <p:cNvSpPr>
            <a:spLocks noGrp="1"/>
          </p:cNvSpPr>
          <p:nvPr>
            <p:ph idx="1"/>
          </p:nvPr>
        </p:nvSpPr>
        <p:spPr/>
        <p:txBody>
          <a:bodyPr numCol="2">
            <a:normAutofit/>
          </a:bodyPr>
          <a:lstStyle/>
          <a:p>
            <a:pPr marL="0" indent="0">
              <a:buNone/>
            </a:pPr>
            <a:r>
              <a:rPr lang="en-GB" b="1" dirty="0"/>
              <a:t>The Claim:</a:t>
            </a:r>
            <a:r>
              <a:rPr lang="en-GB" dirty="0"/>
              <a:t> "BREAKING: Martin Lewis says everyone should move their money out of high street banks NOW. He's recommending this little-known investment that banks don't want you to know about. Click here to see his video."</a:t>
            </a:r>
          </a:p>
          <a:p>
            <a:pPr marL="0" indent="0">
              <a:buNone/>
            </a:pPr>
            <a:r>
              <a:rPr lang="en-GB" b="1" dirty="0"/>
              <a:t>Found on:</a:t>
            </a:r>
            <a:r>
              <a:rPr lang="en-GB" dirty="0"/>
              <a:t> Facebook ad with Martin Lewis's photo</a:t>
            </a:r>
          </a:p>
          <a:p>
            <a:pPr marL="0" indent="0">
              <a:buNone/>
            </a:pPr>
            <a:r>
              <a:rPr lang="en-GB" b="1" dirty="0"/>
              <a:t>Your Investigation:</a:t>
            </a:r>
          </a:p>
          <a:p>
            <a:pPr marL="0" indent="0">
              <a:buNone/>
            </a:pPr>
            <a:r>
              <a:rPr lang="en-GB" b="1" dirty="0"/>
              <a:t>What needs checking?</a:t>
            </a:r>
            <a:endParaRPr lang="en-GB" dirty="0"/>
          </a:p>
          <a:p>
            <a:r>
              <a:rPr lang="en-GB" dirty="0"/>
              <a:t>Did Martin Lewis actually say this?</a:t>
            </a:r>
          </a:p>
          <a:p>
            <a:r>
              <a:rPr lang="en-GB" dirty="0"/>
              <a:t>Is there a video?</a:t>
            </a:r>
          </a:p>
          <a:p>
            <a:r>
              <a:rPr lang="en-GB" dirty="0"/>
              <a:t>What is this "investment"?</a:t>
            </a:r>
          </a:p>
          <a:p>
            <a:r>
              <a:rPr lang="en-GB" dirty="0"/>
              <a:t>Would Martin Lewis really tell people to move all their money?</a:t>
            </a:r>
          </a:p>
          <a:p>
            <a:pPr marL="0" indent="0">
              <a:buNone/>
            </a:pPr>
            <a:endParaRPr lang="en-US" dirty="0"/>
          </a:p>
        </p:txBody>
      </p:sp>
    </p:spTree>
    <p:extLst>
      <p:ext uri="{BB962C8B-B14F-4D97-AF65-F5344CB8AC3E}">
        <p14:creationId xmlns:p14="http://schemas.microsoft.com/office/powerpoint/2010/main" val="787340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0DC7-74AF-E6C2-553E-7ACBF902A14D}"/>
              </a:ext>
            </a:extLst>
          </p:cNvPr>
          <p:cNvSpPr>
            <a:spLocks noGrp="1"/>
          </p:cNvSpPr>
          <p:nvPr>
            <p:ph type="title"/>
          </p:nvPr>
        </p:nvSpPr>
        <p:spPr/>
        <p:txBody>
          <a:bodyPr/>
          <a:lstStyle/>
          <a:p>
            <a:r>
              <a:rPr lang="en-US" dirty="0"/>
              <a:t>Claim 3</a:t>
            </a:r>
          </a:p>
        </p:txBody>
      </p:sp>
      <p:sp>
        <p:nvSpPr>
          <p:cNvPr id="3" name="Content Placeholder 2">
            <a:extLst>
              <a:ext uri="{FF2B5EF4-FFF2-40B4-BE49-F238E27FC236}">
                <a16:creationId xmlns:a16="http://schemas.microsoft.com/office/drawing/2014/main" id="{13EED45F-64AD-52D3-C51A-CF1492B809EE}"/>
              </a:ext>
            </a:extLst>
          </p:cNvPr>
          <p:cNvSpPr>
            <a:spLocks noGrp="1"/>
          </p:cNvSpPr>
          <p:nvPr>
            <p:ph idx="1"/>
          </p:nvPr>
        </p:nvSpPr>
        <p:spPr>
          <a:xfrm>
            <a:off x="838200" y="1825624"/>
            <a:ext cx="10515600" cy="4945565"/>
          </a:xfrm>
        </p:spPr>
        <p:txBody>
          <a:bodyPr numCol="2">
            <a:normAutofit fontScale="55000" lnSpcReduction="20000"/>
          </a:bodyPr>
          <a:lstStyle/>
          <a:p>
            <a:pPr marL="0" indent="0">
              <a:buNone/>
            </a:pPr>
            <a:r>
              <a:rPr lang="en-GB" b="1" dirty="0"/>
              <a:t>Red flags in the claim:</a:t>
            </a:r>
            <a:endParaRPr lang="en-GB" dirty="0"/>
          </a:p>
          <a:p>
            <a:r>
              <a:rPr lang="en-GB" dirty="0"/>
              <a:t>Celebrity endorsement of investment</a:t>
            </a:r>
          </a:p>
          <a:p>
            <a:r>
              <a:rPr lang="en-GB" dirty="0"/>
              <a:t>"Banks don't want you to know"</a:t>
            </a:r>
          </a:p>
          <a:p>
            <a:r>
              <a:rPr lang="en-GB" dirty="0"/>
              <a:t>Pressure to act "NOW"</a:t>
            </a:r>
          </a:p>
          <a:p>
            <a:r>
              <a:rPr lang="en-GB" dirty="0"/>
              <a:t>Vague "little-known investment"</a:t>
            </a:r>
          </a:p>
          <a:p>
            <a:r>
              <a:rPr lang="en-GB" dirty="0"/>
              <a:t>"Click here" link</a:t>
            </a:r>
          </a:p>
          <a:p>
            <a:pPr marL="0" indent="0">
              <a:buNone/>
            </a:pPr>
            <a:r>
              <a:rPr lang="en-GB" b="1" dirty="0"/>
              <a:t>What We Found:</a:t>
            </a:r>
          </a:p>
          <a:p>
            <a:pPr marL="0" indent="0">
              <a:buNone/>
            </a:pPr>
            <a:r>
              <a:rPr lang="en-GB" b="1" dirty="0"/>
              <a:t>VERDICT:</a:t>
            </a:r>
            <a:r>
              <a:rPr lang="en-GB" dirty="0"/>
              <a:t> FALSE - This is a SCAM</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en-GB" b="1" dirty="0"/>
              <a:t>The Facts:</a:t>
            </a:r>
            <a:endParaRPr lang="en-GB" dirty="0"/>
          </a:p>
          <a:p>
            <a:r>
              <a:rPr lang="en-GB" dirty="0"/>
              <a:t>Martin Lewis DID NOT make this statement</a:t>
            </a:r>
          </a:p>
          <a:p>
            <a:r>
              <a:rPr lang="en-GB" dirty="0"/>
              <a:t>This is a fake advertisement using his image without permission</a:t>
            </a:r>
          </a:p>
          <a:p>
            <a:r>
              <a:rPr lang="en-GB" dirty="0"/>
              <a:t>Martin Lewis has sued Facebook/Meta multiple times over fake ads</a:t>
            </a:r>
          </a:p>
          <a:p>
            <a:r>
              <a:rPr lang="en-GB" dirty="0"/>
              <a:t>He regularly warns about these scams on his website</a:t>
            </a:r>
          </a:p>
          <a:p>
            <a:r>
              <a:rPr lang="en-GB" dirty="0"/>
              <a:t>The "investment" is typically a cryptocurrency or forex scam</a:t>
            </a:r>
          </a:p>
          <a:p>
            <a:r>
              <a:rPr lang="en-GB" dirty="0"/>
              <a:t>Martin Lewis never endorses specific investment products in ads</a:t>
            </a:r>
          </a:p>
          <a:p>
            <a:pPr marL="0" indent="0">
              <a:buNone/>
            </a:pPr>
            <a:r>
              <a:rPr lang="en-GB" b="1" dirty="0"/>
              <a:t>This is a common scam pattern:</a:t>
            </a:r>
            <a:endParaRPr lang="en-GB" dirty="0"/>
          </a:p>
          <a:p>
            <a:r>
              <a:rPr lang="en-GB" dirty="0"/>
              <a:t>Use trusted celebrity face</a:t>
            </a:r>
          </a:p>
          <a:p>
            <a:r>
              <a:rPr lang="en-GB" dirty="0"/>
              <a:t>Create urgency</a:t>
            </a:r>
          </a:p>
          <a:p>
            <a:r>
              <a:rPr lang="en-GB" dirty="0"/>
              <a:t>Promise exclusive information</a:t>
            </a:r>
          </a:p>
          <a:p>
            <a:r>
              <a:rPr lang="en-GB" dirty="0"/>
              <a:t>Lead to fraudulent investment scheme</a:t>
            </a:r>
          </a:p>
          <a:p>
            <a:pPr marL="0" indent="0">
              <a:buNone/>
            </a:pPr>
            <a:r>
              <a:rPr lang="en-GB" b="1" dirty="0"/>
              <a:t>Source:</a:t>
            </a:r>
            <a:r>
              <a:rPr lang="en-GB" dirty="0"/>
              <a:t> </a:t>
            </a:r>
            <a:r>
              <a:rPr lang="en-GB" dirty="0" err="1"/>
              <a:t>MoneySavingExpert.com</a:t>
            </a:r>
            <a:r>
              <a:rPr lang="en-GB" dirty="0"/>
              <a:t>, Martin Lewis's Twitter, BBC News articles about his legal cases</a:t>
            </a:r>
          </a:p>
          <a:p>
            <a:pPr marL="0" indent="0">
              <a:buNone/>
            </a:pPr>
            <a:endParaRPr lang="en-US" dirty="0"/>
          </a:p>
        </p:txBody>
      </p:sp>
    </p:spTree>
    <p:extLst>
      <p:ext uri="{BB962C8B-B14F-4D97-AF65-F5344CB8AC3E}">
        <p14:creationId xmlns:p14="http://schemas.microsoft.com/office/powerpoint/2010/main" val="686410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A13A2-E836-E58C-1D7C-105DEBD64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443C1-BF3A-011B-370B-DCF72B9093E5}"/>
              </a:ext>
            </a:extLst>
          </p:cNvPr>
          <p:cNvSpPr>
            <a:spLocks noGrp="1"/>
          </p:cNvSpPr>
          <p:nvPr>
            <p:ph type="title"/>
          </p:nvPr>
        </p:nvSpPr>
        <p:spPr/>
        <p:txBody>
          <a:bodyPr/>
          <a:lstStyle/>
          <a:p>
            <a:r>
              <a:rPr lang="en-GB" noProof="0" dirty="0"/>
              <a:t>Social Media and Scams</a:t>
            </a:r>
          </a:p>
        </p:txBody>
      </p:sp>
      <p:sp>
        <p:nvSpPr>
          <p:cNvPr id="3" name="Text Placeholder 2">
            <a:extLst>
              <a:ext uri="{FF2B5EF4-FFF2-40B4-BE49-F238E27FC236}">
                <a16:creationId xmlns:a16="http://schemas.microsoft.com/office/drawing/2014/main" id="{65192AA7-518C-B339-BB61-F2F6C2A7178E}"/>
              </a:ext>
            </a:extLst>
          </p:cNvPr>
          <p:cNvSpPr>
            <a:spLocks noGrp="1"/>
          </p:cNvSpPr>
          <p:nvPr>
            <p:ph type="body" idx="1"/>
          </p:nvPr>
        </p:nvSpPr>
        <p:spPr/>
        <p:txBody>
          <a:bodyPr/>
          <a:lstStyle/>
          <a:p>
            <a:r>
              <a:rPr lang="en-GB" noProof="0" dirty="0"/>
              <a:t>Protecting yourself online</a:t>
            </a:r>
          </a:p>
        </p:txBody>
      </p:sp>
    </p:spTree>
    <p:extLst>
      <p:ext uri="{BB962C8B-B14F-4D97-AF65-F5344CB8AC3E}">
        <p14:creationId xmlns:p14="http://schemas.microsoft.com/office/powerpoint/2010/main" val="299117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613A-E8D9-0F9F-4809-3A564631B275}"/>
              </a:ext>
            </a:extLst>
          </p:cNvPr>
          <p:cNvSpPr>
            <a:spLocks noGrp="1"/>
          </p:cNvSpPr>
          <p:nvPr>
            <p:ph type="title"/>
          </p:nvPr>
        </p:nvSpPr>
        <p:spPr/>
        <p:txBody>
          <a:bodyPr/>
          <a:lstStyle/>
          <a:p>
            <a:r>
              <a:rPr lang="en-GB" noProof="0" dirty="0"/>
              <a:t>The Impact of Misinformation</a:t>
            </a:r>
          </a:p>
        </p:txBody>
      </p:sp>
      <p:sp>
        <p:nvSpPr>
          <p:cNvPr id="3" name="Content Placeholder 2">
            <a:extLst>
              <a:ext uri="{FF2B5EF4-FFF2-40B4-BE49-F238E27FC236}">
                <a16:creationId xmlns:a16="http://schemas.microsoft.com/office/drawing/2014/main" id="{CBEDAC86-406C-70CF-4EDF-85F88822736E}"/>
              </a:ext>
            </a:extLst>
          </p:cNvPr>
          <p:cNvSpPr>
            <a:spLocks noGrp="1"/>
          </p:cNvSpPr>
          <p:nvPr>
            <p:ph idx="1"/>
          </p:nvPr>
        </p:nvSpPr>
        <p:spPr/>
        <p:txBody>
          <a:bodyPr/>
          <a:lstStyle/>
          <a:p>
            <a:pPr marL="0" indent="0">
              <a:buNone/>
            </a:pPr>
            <a:r>
              <a:rPr lang="en-GB" noProof="0" dirty="0"/>
              <a:t>Misinformation affects:</a:t>
            </a:r>
          </a:p>
          <a:p>
            <a:r>
              <a:rPr lang="en-GB" noProof="0" dirty="0"/>
              <a:t>Your health decisions</a:t>
            </a:r>
          </a:p>
          <a:p>
            <a:r>
              <a:rPr lang="en-GB" noProof="0" dirty="0"/>
              <a:t>Your finances and savings</a:t>
            </a:r>
          </a:p>
          <a:p>
            <a:r>
              <a:rPr lang="en-GB" noProof="0" dirty="0"/>
              <a:t>Your vote and civic participation</a:t>
            </a:r>
          </a:p>
          <a:p>
            <a:r>
              <a:rPr lang="en-GB" noProof="0" dirty="0"/>
              <a:t>Your relationships with family and friends</a:t>
            </a:r>
          </a:p>
          <a:p>
            <a:r>
              <a:rPr lang="en-GB" noProof="0" dirty="0"/>
              <a:t>Your trust in institutions</a:t>
            </a:r>
          </a:p>
          <a:p>
            <a:pPr marL="0" indent="0">
              <a:buNone/>
            </a:pPr>
            <a:endParaRPr lang="en-GB" noProof="0" dirty="0"/>
          </a:p>
        </p:txBody>
      </p:sp>
    </p:spTree>
    <p:extLst>
      <p:ext uri="{BB962C8B-B14F-4D97-AF65-F5344CB8AC3E}">
        <p14:creationId xmlns:p14="http://schemas.microsoft.com/office/powerpoint/2010/main" val="370963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C3EDE-0B43-4263-C437-4758A37D6DA3}"/>
              </a:ext>
            </a:extLst>
          </p:cNvPr>
          <p:cNvSpPr>
            <a:spLocks noGrp="1"/>
          </p:cNvSpPr>
          <p:nvPr>
            <p:ph type="title"/>
          </p:nvPr>
        </p:nvSpPr>
        <p:spPr/>
        <p:txBody>
          <a:bodyPr/>
          <a:lstStyle/>
          <a:p>
            <a:r>
              <a:rPr lang="en-GB" noProof="0" dirty="0"/>
              <a:t>How social media works</a:t>
            </a:r>
          </a:p>
        </p:txBody>
      </p:sp>
      <p:sp>
        <p:nvSpPr>
          <p:cNvPr id="3" name="Content Placeholder 2">
            <a:extLst>
              <a:ext uri="{FF2B5EF4-FFF2-40B4-BE49-F238E27FC236}">
                <a16:creationId xmlns:a16="http://schemas.microsoft.com/office/drawing/2014/main" id="{FEE2F83A-ED8A-DFDB-CAD8-876789D1970B}"/>
              </a:ext>
            </a:extLst>
          </p:cNvPr>
          <p:cNvSpPr>
            <a:spLocks noGrp="1"/>
          </p:cNvSpPr>
          <p:nvPr>
            <p:ph idx="1"/>
          </p:nvPr>
        </p:nvSpPr>
        <p:spPr/>
        <p:txBody>
          <a:bodyPr vert="horz" lIns="91440" tIns="45720" rIns="91440" bIns="45720" rtlCol="0" anchor="t">
            <a:normAutofit lnSpcReduction="10000"/>
          </a:bodyPr>
          <a:lstStyle/>
          <a:p>
            <a:pPr marL="0" indent="0">
              <a:buNone/>
            </a:pPr>
            <a:r>
              <a:rPr lang="en-GB" b="1" noProof="0" dirty="0"/>
              <a:t>Understanding the Algorithm</a:t>
            </a:r>
            <a:endParaRPr lang="en-GB" noProof="0" dirty="0"/>
          </a:p>
          <a:p>
            <a:r>
              <a:rPr lang="en-GB" noProof="0" dirty="0"/>
              <a:t>Social media shows you:</a:t>
            </a:r>
          </a:p>
          <a:p>
            <a:r>
              <a:rPr lang="en-GB" noProof="0" dirty="0"/>
              <a:t>Content you're likely to engage with (like, comment, share)</a:t>
            </a:r>
          </a:p>
          <a:p>
            <a:r>
              <a:rPr lang="en-GB" noProof="0" dirty="0"/>
              <a:t>NOT necessarily accurate content</a:t>
            </a:r>
          </a:p>
          <a:p>
            <a:r>
              <a:rPr lang="en-GB" noProof="0" dirty="0"/>
              <a:t>Content similar to what you've clicked before</a:t>
            </a:r>
          </a:p>
          <a:p>
            <a:r>
              <a:rPr lang="en-GB" dirty="0"/>
              <a:t>Beware of content that gets you angry  (Rage baiting) </a:t>
            </a:r>
          </a:p>
          <a:p>
            <a:pPr marL="0" indent="0">
              <a:buNone/>
            </a:pPr>
            <a:r>
              <a:rPr lang="en-GB" b="1" noProof="0" dirty="0"/>
              <a:t>Result:</a:t>
            </a:r>
            <a:r>
              <a:rPr lang="en-GB" noProof="0" dirty="0"/>
              <a:t> You can end up in an "echo chamber"</a:t>
            </a:r>
          </a:p>
          <a:p>
            <a:r>
              <a:rPr lang="en-GB" noProof="0" dirty="0"/>
              <a:t>Seeing only one perspective</a:t>
            </a:r>
          </a:p>
          <a:p>
            <a:r>
              <a:rPr lang="en-GB" noProof="0" dirty="0"/>
              <a:t>Misinformation can spread in these bubbles</a:t>
            </a:r>
          </a:p>
          <a:p>
            <a:pPr marL="0" indent="0">
              <a:buNone/>
            </a:pPr>
            <a:endParaRPr lang="en-GB" noProof="0" dirty="0"/>
          </a:p>
        </p:txBody>
      </p:sp>
    </p:spTree>
    <p:extLst>
      <p:ext uri="{BB962C8B-B14F-4D97-AF65-F5344CB8AC3E}">
        <p14:creationId xmlns:p14="http://schemas.microsoft.com/office/powerpoint/2010/main" val="1847749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FD7-03CF-EFBC-F324-4626561CE682}"/>
              </a:ext>
            </a:extLst>
          </p:cNvPr>
          <p:cNvSpPr>
            <a:spLocks noGrp="1"/>
          </p:cNvSpPr>
          <p:nvPr>
            <p:ph type="title"/>
          </p:nvPr>
        </p:nvSpPr>
        <p:spPr/>
        <p:txBody>
          <a:bodyPr/>
          <a:lstStyle/>
          <a:p>
            <a:r>
              <a:rPr lang="en-GB" noProof="0" dirty="0"/>
              <a:t>The WhatsApp Problem</a:t>
            </a:r>
          </a:p>
        </p:txBody>
      </p:sp>
      <p:sp>
        <p:nvSpPr>
          <p:cNvPr id="3" name="Content Placeholder 2">
            <a:extLst>
              <a:ext uri="{FF2B5EF4-FFF2-40B4-BE49-F238E27FC236}">
                <a16:creationId xmlns:a16="http://schemas.microsoft.com/office/drawing/2014/main" id="{6BD975F6-A797-5127-D000-B7F03EDEF3BC}"/>
              </a:ext>
            </a:extLst>
          </p:cNvPr>
          <p:cNvSpPr>
            <a:spLocks noGrp="1"/>
          </p:cNvSpPr>
          <p:nvPr>
            <p:ph idx="1"/>
          </p:nvPr>
        </p:nvSpPr>
        <p:spPr/>
        <p:txBody>
          <a:bodyPr/>
          <a:lstStyle/>
          <a:p>
            <a:pPr marL="0" indent="0">
              <a:buNone/>
            </a:pPr>
            <a:r>
              <a:rPr lang="en-GB" b="1" noProof="0" dirty="0"/>
              <a:t>Forwarded Messages</a:t>
            </a:r>
            <a:endParaRPr lang="en-GB" noProof="0" dirty="0"/>
          </a:p>
          <a:p>
            <a:pPr marL="0" indent="0">
              <a:buNone/>
            </a:pPr>
            <a:r>
              <a:rPr lang="en-GB" noProof="0" dirty="0"/>
              <a:t>WhatsApp is a major source of misinformation because:</a:t>
            </a:r>
          </a:p>
          <a:p>
            <a:r>
              <a:rPr lang="en-GB" noProof="0" dirty="0"/>
              <a:t>Messages come from trusted friends/family</a:t>
            </a:r>
          </a:p>
          <a:p>
            <a:r>
              <a:rPr lang="en-GB" noProof="0" dirty="0"/>
              <a:t>No way to check the original source</a:t>
            </a:r>
          </a:p>
          <a:p>
            <a:r>
              <a:rPr lang="en-GB" noProof="0" dirty="0"/>
              <a:t>Easy to forward to multiple groups</a:t>
            </a:r>
          </a:p>
          <a:p>
            <a:r>
              <a:rPr lang="en-GB" noProof="0" dirty="0"/>
              <a:t>Private, so false claims aren't publicly debunked</a:t>
            </a:r>
          </a:p>
          <a:p>
            <a:pPr marL="0" indent="0">
              <a:buNone/>
            </a:pPr>
            <a:r>
              <a:rPr lang="en-GB" b="1" noProof="0" dirty="0"/>
              <a:t>Rule:</a:t>
            </a:r>
            <a:r>
              <a:rPr lang="en-GB" noProof="0" dirty="0"/>
              <a:t> Stop before you forward!</a:t>
            </a:r>
          </a:p>
          <a:p>
            <a:pPr marL="0" indent="0">
              <a:buNone/>
            </a:pPr>
            <a:endParaRPr lang="en-GB" noProof="0" dirty="0"/>
          </a:p>
        </p:txBody>
      </p:sp>
    </p:spTree>
    <p:extLst>
      <p:ext uri="{BB962C8B-B14F-4D97-AF65-F5344CB8AC3E}">
        <p14:creationId xmlns:p14="http://schemas.microsoft.com/office/powerpoint/2010/main" val="4123184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BDA7-4332-CE3F-90FE-179BA2A18290}"/>
              </a:ext>
            </a:extLst>
          </p:cNvPr>
          <p:cNvSpPr>
            <a:spLocks noGrp="1"/>
          </p:cNvSpPr>
          <p:nvPr>
            <p:ph type="title"/>
          </p:nvPr>
        </p:nvSpPr>
        <p:spPr/>
        <p:txBody>
          <a:bodyPr/>
          <a:lstStyle/>
          <a:p>
            <a:r>
              <a:rPr lang="en-GB" noProof="0" dirty="0"/>
              <a:t>Spotting Fake Profiles</a:t>
            </a:r>
          </a:p>
        </p:txBody>
      </p:sp>
      <p:sp>
        <p:nvSpPr>
          <p:cNvPr id="3" name="Content Placeholder 2">
            <a:extLst>
              <a:ext uri="{FF2B5EF4-FFF2-40B4-BE49-F238E27FC236}">
                <a16:creationId xmlns:a16="http://schemas.microsoft.com/office/drawing/2014/main" id="{5DA41C1E-0E47-F3BC-CBEB-55EFB4FD4BC8}"/>
              </a:ext>
            </a:extLst>
          </p:cNvPr>
          <p:cNvSpPr>
            <a:spLocks noGrp="1"/>
          </p:cNvSpPr>
          <p:nvPr>
            <p:ph idx="1"/>
          </p:nvPr>
        </p:nvSpPr>
        <p:spPr/>
        <p:txBody>
          <a:bodyPr/>
          <a:lstStyle/>
          <a:p>
            <a:pPr marL="0" indent="0">
              <a:buNone/>
            </a:pPr>
            <a:r>
              <a:rPr lang="en-GB" b="1" noProof="0" dirty="0"/>
              <a:t>Warning Signs:</a:t>
            </a:r>
            <a:endParaRPr lang="en-GB" noProof="0" dirty="0"/>
          </a:p>
          <a:p>
            <a:r>
              <a:rPr lang="en-GB" noProof="0" dirty="0"/>
              <a:t>Profile photo is a stock image or celebrity</a:t>
            </a:r>
          </a:p>
          <a:p>
            <a:r>
              <a:rPr lang="en-GB" noProof="0" dirty="0"/>
              <a:t>Very few friends/followers</a:t>
            </a:r>
          </a:p>
          <a:p>
            <a:r>
              <a:rPr lang="en-GB" noProof="0" dirty="0"/>
              <a:t>Account created recently</a:t>
            </a:r>
          </a:p>
          <a:p>
            <a:r>
              <a:rPr lang="en-GB" noProof="0" dirty="0"/>
              <a:t>Only shares political or controversial content</a:t>
            </a:r>
          </a:p>
          <a:p>
            <a:r>
              <a:rPr lang="en-GB" noProof="0" dirty="0"/>
              <a:t>Generic name (e.g., "UK Patriot 2024")</a:t>
            </a:r>
          </a:p>
          <a:p>
            <a:r>
              <a:rPr lang="en-GB" noProof="0" dirty="0"/>
              <a:t>Lots of posting but no personal content</a:t>
            </a:r>
          </a:p>
          <a:p>
            <a:pPr marL="0" indent="0">
              <a:buNone/>
            </a:pPr>
            <a:r>
              <a:rPr lang="en-GB" b="1" noProof="0" dirty="0"/>
              <a:t>Bots</a:t>
            </a:r>
            <a:r>
              <a:rPr lang="en-GB" noProof="0" dirty="0"/>
              <a:t> are automated accounts that spread misinformation at scale</a:t>
            </a:r>
          </a:p>
          <a:p>
            <a:pPr marL="0" indent="0">
              <a:buNone/>
            </a:pPr>
            <a:endParaRPr lang="en-GB" noProof="0" dirty="0"/>
          </a:p>
        </p:txBody>
      </p:sp>
    </p:spTree>
    <p:extLst>
      <p:ext uri="{BB962C8B-B14F-4D97-AF65-F5344CB8AC3E}">
        <p14:creationId xmlns:p14="http://schemas.microsoft.com/office/powerpoint/2010/main" val="3823072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2326-7C45-0F45-3083-BE3EEC7253BD}"/>
              </a:ext>
            </a:extLst>
          </p:cNvPr>
          <p:cNvSpPr>
            <a:spLocks noGrp="1"/>
          </p:cNvSpPr>
          <p:nvPr>
            <p:ph type="title"/>
          </p:nvPr>
        </p:nvSpPr>
        <p:spPr/>
        <p:txBody>
          <a:bodyPr/>
          <a:lstStyle/>
          <a:p>
            <a:r>
              <a:rPr lang="en-GB" noProof="0" dirty="0"/>
              <a:t>Deepfakes</a:t>
            </a:r>
          </a:p>
        </p:txBody>
      </p:sp>
      <p:sp>
        <p:nvSpPr>
          <p:cNvPr id="3" name="Content Placeholder 2">
            <a:extLst>
              <a:ext uri="{FF2B5EF4-FFF2-40B4-BE49-F238E27FC236}">
                <a16:creationId xmlns:a16="http://schemas.microsoft.com/office/drawing/2014/main" id="{8C1E0F53-351B-A33C-8CE4-6A1584B50887}"/>
              </a:ext>
            </a:extLst>
          </p:cNvPr>
          <p:cNvSpPr>
            <a:spLocks noGrp="1"/>
          </p:cNvSpPr>
          <p:nvPr>
            <p:ph idx="1"/>
          </p:nvPr>
        </p:nvSpPr>
        <p:spPr/>
        <p:txBody>
          <a:bodyPr>
            <a:normAutofit lnSpcReduction="10000"/>
          </a:bodyPr>
          <a:lstStyle/>
          <a:p>
            <a:pPr marL="0" indent="0">
              <a:buNone/>
            </a:pPr>
            <a:r>
              <a:rPr lang="en-GB" b="1" noProof="0" dirty="0"/>
              <a:t>Manipulated Media</a:t>
            </a:r>
            <a:endParaRPr lang="en-GB" noProof="0" dirty="0"/>
          </a:p>
          <a:p>
            <a:pPr marL="0" indent="0">
              <a:buNone/>
            </a:pPr>
            <a:r>
              <a:rPr lang="en-GB" noProof="0" dirty="0"/>
              <a:t>Technology now allows:</a:t>
            </a:r>
          </a:p>
          <a:p>
            <a:r>
              <a:rPr lang="en-GB" noProof="0" dirty="0"/>
              <a:t>Fake videos of people saying things they never said</a:t>
            </a:r>
          </a:p>
          <a:p>
            <a:r>
              <a:rPr lang="en-GB" noProof="0" dirty="0"/>
              <a:t>Realistic AI-generated images and video</a:t>
            </a:r>
          </a:p>
          <a:p>
            <a:r>
              <a:rPr lang="en-GB" noProof="0" dirty="0"/>
              <a:t>Voice cloning</a:t>
            </a:r>
          </a:p>
          <a:p>
            <a:pPr marL="0" indent="0">
              <a:buNone/>
            </a:pPr>
            <a:r>
              <a:rPr lang="en-GB" b="1" noProof="0" dirty="0"/>
              <a:t>Getting harder to spot, but:</a:t>
            </a:r>
            <a:endParaRPr lang="en-GB" noProof="0" dirty="0"/>
          </a:p>
          <a:p>
            <a:r>
              <a:rPr lang="en-GB" noProof="0" dirty="0"/>
              <a:t>Is it from a trusted source?</a:t>
            </a:r>
          </a:p>
          <a:p>
            <a:r>
              <a:rPr lang="en-GB" noProof="0" dirty="0"/>
              <a:t>Are reputable news outlets reporting it?</a:t>
            </a:r>
          </a:p>
          <a:p>
            <a:r>
              <a:rPr lang="en-GB" noProof="0" dirty="0"/>
              <a:t>Does something seem "off" about it?</a:t>
            </a:r>
          </a:p>
          <a:p>
            <a:pPr marL="0" indent="0">
              <a:buNone/>
            </a:pPr>
            <a:endParaRPr lang="en-GB" noProof="0" dirty="0"/>
          </a:p>
        </p:txBody>
      </p:sp>
    </p:spTree>
    <p:extLst>
      <p:ext uri="{BB962C8B-B14F-4D97-AF65-F5344CB8AC3E}">
        <p14:creationId xmlns:p14="http://schemas.microsoft.com/office/powerpoint/2010/main" val="622312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96CB-D3DD-9A1D-B70C-9EBD7B68F153}"/>
              </a:ext>
            </a:extLst>
          </p:cNvPr>
          <p:cNvSpPr>
            <a:spLocks noGrp="1"/>
          </p:cNvSpPr>
          <p:nvPr>
            <p:ph type="title"/>
          </p:nvPr>
        </p:nvSpPr>
        <p:spPr/>
        <p:txBody>
          <a:bodyPr/>
          <a:lstStyle/>
          <a:p>
            <a:r>
              <a:rPr lang="en-GB" noProof="0" dirty="0"/>
              <a:t>HMRC &amp; Tax Scams</a:t>
            </a:r>
          </a:p>
        </p:txBody>
      </p:sp>
      <p:sp>
        <p:nvSpPr>
          <p:cNvPr id="3" name="Content Placeholder 2">
            <a:extLst>
              <a:ext uri="{FF2B5EF4-FFF2-40B4-BE49-F238E27FC236}">
                <a16:creationId xmlns:a16="http://schemas.microsoft.com/office/drawing/2014/main" id="{BD7A3E10-C36D-D79C-06CB-A912E7CACD3A}"/>
              </a:ext>
            </a:extLst>
          </p:cNvPr>
          <p:cNvSpPr>
            <a:spLocks noGrp="1"/>
          </p:cNvSpPr>
          <p:nvPr>
            <p:ph idx="1"/>
          </p:nvPr>
        </p:nvSpPr>
        <p:spPr/>
        <p:txBody>
          <a:bodyPr>
            <a:normAutofit fontScale="92500" lnSpcReduction="20000"/>
          </a:bodyPr>
          <a:lstStyle/>
          <a:p>
            <a:pPr marL="0" indent="0">
              <a:buNone/>
            </a:pPr>
            <a:r>
              <a:rPr lang="en-GB" b="1" noProof="0" dirty="0"/>
              <a:t>Extremely Common!</a:t>
            </a:r>
            <a:endParaRPr lang="en-GB" noProof="0" dirty="0"/>
          </a:p>
          <a:p>
            <a:pPr marL="0" indent="0">
              <a:buNone/>
            </a:pPr>
            <a:r>
              <a:rPr lang="en-GB" b="1" noProof="0" dirty="0"/>
              <a:t>The Scam:</a:t>
            </a:r>
            <a:endParaRPr lang="en-GB" noProof="0" dirty="0"/>
          </a:p>
          <a:p>
            <a:r>
              <a:rPr lang="en-GB" noProof="0" dirty="0"/>
              <a:t>Text, email, or call claiming to be from HMRC</a:t>
            </a:r>
          </a:p>
          <a:p>
            <a:r>
              <a:rPr lang="en-GB" noProof="0" dirty="0"/>
              <a:t>Says you're owed a tax refund</a:t>
            </a:r>
          </a:p>
          <a:p>
            <a:r>
              <a:rPr lang="en-GB" noProof="0" dirty="0"/>
              <a:t>Or you owe money and face arrest/prosecution</a:t>
            </a:r>
          </a:p>
          <a:p>
            <a:r>
              <a:rPr lang="en-GB" noProof="0" dirty="0"/>
              <a:t>Asks you to click a link or call back</a:t>
            </a:r>
          </a:p>
          <a:p>
            <a:pPr marL="0" indent="0">
              <a:buNone/>
            </a:pPr>
            <a:r>
              <a:rPr lang="en-GB" b="1" noProof="0" dirty="0"/>
              <a:t>The Truth:</a:t>
            </a:r>
            <a:endParaRPr lang="en-GB" noProof="0" dirty="0"/>
          </a:p>
          <a:p>
            <a:r>
              <a:rPr lang="en-GB" noProof="0" dirty="0"/>
              <a:t>HMRC never asks for personal information via text/email</a:t>
            </a:r>
          </a:p>
          <a:p>
            <a:r>
              <a:rPr lang="en-GB" noProof="0" dirty="0"/>
              <a:t>They never threaten immediate arrest</a:t>
            </a:r>
          </a:p>
          <a:p>
            <a:r>
              <a:rPr lang="en-GB" noProof="0" dirty="0"/>
              <a:t>Refunds come through your tax return, not surprise texts</a:t>
            </a:r>
          </a:p>
          <a:p>
            <a:pPr marL="0" indent="0">
              <a:buNone/>
            </a:pPr>
            <a:endParaRPr lang="en-GB" noProof="0" dirty="0"/>
          </a:p>
        </p:txBody>
      </p:sp>
    </p:spTree>
    <p:extLst>
      <p:ext uri="{BB962C8B-B14F-4D97-AF65-F5344CB8AC3E}">
        <p14:creationId xmlns:p14="http://schemas.microsoft.com/office/powerpoint/2010/main" val="3829858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F176-E1E0-A3F1-8E98-9F503CD02CFB}"/>
              </a:ext>
            </a:extLst>
          </p:cNvPr>
          <p:cNvSpPr>
            <a:spLocks noGrp="1"/>
          </p:cNvSpPr>
          <p:nvPr>
            <p:ph type="title"/>
          </p:nvPr>
        </p:nvSpPr>
        <p:spPr/>
        <p:txBody>
          <a:bodyPr/>
          <a:lstStyle/>
          <a:p>
            <a:r>
              <a:rPr lang="en-GB" noProof="0" dirty="0"/>
              <a:t>NHS Scams</a:t>
            </a:r>
          </a:p>
        </p:txBody>
      </p:sp>
      <p:sp>
        <p:nvSpPr>
          <p:cNvPr id="3" name="Content Placeholder 2">
            <a:extLst>
              <a:ext uri="{FF2B5EF4-FFF2-40B4-BE49-F238E27FC236}">
                <a16:creationId xmlns:a16="http://schemas.microsoft.com/office/drawing/2014/main" id="{F9FCE606-ADD1-3E1B-FC27-6DDEAA5DC6C3}"/>
              </a:ext>
            </a:extLst>
          </p:cNvPr>
          <p:cNvSpPr>
            <a:spLocks noGrp="1"/>
          </p:cNvSpPr>
          <p:nvPr>
            <p:ph idx="1"/>
          </p:nvPr>
        </p:nvSpPr>
        <p:spPr/>
        <p:txBody>
          <a:bodyPr>
            <a:normAutofit fontScale="92500" lnSpcReduction="20000"/>
          </a:bodyPr>
          <a:lstStyle/>
          <a:p>
            <a:pPr marL="0" indent="0">
              <a:buNone/>
            </a:pPr>
            <a:r>
              <a:rPr lang="en-GB" b="1" noProof="0" dirty="0"/>
              <a:t>Health Service Impersonation</a:t>
            </a:r>
            <a:endParaRPr lang="en-GB" noProof="0" dirty="0"/>
          </a:p>
          <a:p>
            <a:pPr marL="0" indent="0">
              <a:buNone/>
            </a:pPr>
            <a:r>
              <a:rPr lang="en-GB" noProof="0" dirty="0"/>
              <a:t>Common scams:</a:t>
            </a:r>
          </a:p>
          <a:p>
            <a:r>
              <a:rPr lang="en-GB" noProof="0" dirty="0"/>
              <a:t>"Missed appointment" texts with fees</a:t>
            </a:r>
          </a:p>
          <a:p>
            <a:r>
              <a:rPr lang="en-GB" noProof="0" dirty="0"/>
              <a:t>Prescription delivery charges</a:t>
            </a:r>
          </a:p>
          <a:p>
            <a:r>
              <a:rPr lang="en-GB" noProof="0" dirty="0"/>
              <a:t>COVID-19 vaccine/test payments</a:t>
            </a:r>
          </a:p>
          <a:p>
            <a:r>
              <a:rPr lang="en-GB" noProof="0" dirty="0"/>
              <a:t>Health records "need updating"</a:t>
            </a:r>
          </a:p>
          <a:p>
            <a:pPr marL="0" indent="0">
              <a:buNone/>
            </a:pPr>
            <a:r>
              <a:rPr lang="en-GB" b="1" noProof="0" dirty="0"/>
              <a:t>The Truth:</a:t>
            </a:r>
            <a:endParaRPr lang="en-GB" noProof="0" dirty="0"/>
          </a:p>
          <a:p>
            <a:r>
              <a:rPr lang="en-GB" noProof="0" dirty="0"/>
              <a:t>NHS never asks for payment via text links</a:t>
            </a:r>
          </a:p>
          <a:p>
            <a:r>
              <a:rPr lang="en-GB" noProof="0" dirty="0"/>
              <a:t>Prescriptions have set fees paid at pharmacy</a:t>
            </a:r>
          </a:p>
          <a:p>
            <a:r>
              <a:rPr lang="en-GB" noProof="0" dirty="0"/>
              <a:t>NHS appointments are free</a:t>
            </a:r>
          </a:p>
          <a:p>
            <a:pPr marL="0" indent="0">
              <a:buNone/>
            </a:pPr>
            <a:endParaRPr lang="en-GB" noProof="0" dirty="0"/>
          </a:p>
        </p:txBody>
      </p:sp>
    </p:spTree>
    <p:extLst>
      <p:ext uri="{BB962C8B-B14F-4D97-AF65-F5344CB8AC3E}">
        <p14:creationId xmlns:p14="http://schemas.microsoft.com/office/powerpoint/2010/main" val="452674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48FA-F624-2067-B9B2-204D3C5D5FD9}"/>
              </a:ext>
            </a:extLst>
          </p:cNvPr>
          <p:cNvSpPr>
            <a:spLocks noGrp="1"/>
          </p:cNvSpPr>
          <p:nvPr>
            <p:ph type="title"/>
          </p:nvPr>
        </p:nvSpPr>
        <p:spPr/>
        <p:txBody>
          <a:bodyPr/>
          <a:lstStyle/>
          <a:p>
            <a:r>
              <a:rPr lang="en-GB" noProof="0" dirty="0"/>
              <a:t>Energy and Cost of Living Scams</a:t>
            </a:r>
          </a:p>
        </p:txBody>
      </p:sp>
      <p:sp>
        <p:nvSpPr>
          <p:cNvPr id="3" name="Content Placeholder 2">
            <a:extLst>
              <a:ext uri="{FF2B5EF4-FFF2-40B4-BE49-F238E27FC236}">
                <a16:creationId xmlns:a16="http://schemas.microsoft.com/office/drawing/2014/main" id="{80684FA6-412C-47FF-2917-DFBA6849E74C}"/>
              </a:ext>
            </a:extLst>
          </p:cNvPr>
          <p:cNvSpPr>
            <a:spLocks noGrp="1"/>
          </p:cNvSpPr>
          <p:nvPr>
            <p:ph idx="1"/>
          </p:nvPr>
        </p:nvSpPr>
        <p:spPr/>
        <p:txBody>
          <a:bodyPr>
            <a:normAutofit fontScale="85000" lnSpcReduction="20000"/>
          </a:bodyPr>
          <a:lstStyle/>
          <a:p>
            <a:pPr marL="0" indent="0">
              <a:buNone/>
            </a:pPr>
            <a:r>
              <a:rPr lang="en-GB" b="1" noProof="0" dirty="0"/>
              <a:t>Taking Advantage of Current Issues</a:t>
            </a:r>
            <a:endParaRPr lang="en-GB" noProof="0" dirty="0"/>
          </a:p>
          <a:p>
            <a:pPr marL="0" indent="0">
              <a:buNone/>
            </a:pPr>
            <a:r>
              <a:rPr lang="en-GB" noProof="0" dirty="0"/>
              <a:t>Fake messages about:</a:t>
            </a:r>
          </a:p>
          <a:p>
            <a:r>
              <a:rPr lang="en-GB" noProof="0" dirty="0"/>
              <a:t>Energy bill rebates</a:t>
            </a:r>
          </a:p>
          <a:p>
            <a:r>
              <a:rPr lang="en-GB" noProof="0" dirty="0"/>
              <a:t>Cost-of-living payments</a:t>
            </a:r>
          </a:p>
          <a:p>
            <a:r>
              <a:rPr lang="en-GB" noProof="0" dirty="0"/>
              <a:t>Council tax refunds</a:t>
            </a:r>
          </a:p>
          <a:p>
            <a:r>
              <a:rPr lang="en-GB" noProof="0" dirty="0"/>
              <a:t>Warm home discounts</a:t>
            </a:r>
          </a:p>
          <a:p>
            <a:pPr marL="0" indent="0">
              <a:buNone/>
            </a:pPr>
            <a:r>
              <a:rPr lang="en-GB" b="1" noProof="0" dirty="0"/>
              <a:t>Always suspicious if:</a:t>
            </a:r>
            <a:endParaRPr lang="en-GB" noProof="0" dirty="0"/>
          </a:p>
          <a:p>
            <a:r>
              <a:rPr lang="en-GB" noProof="0" dirty="0"/>
              <a:t>Asks for bank details</a:t>
            </a:r>
          </a:p>
          <a:p>
            <a:r>
              <a:rPr lang="en-GB" noProof="0" dirty="0"/>
              <a:t>Payment to claim rebate</a:t>
            </a:r>
          </a:p>
          <a:p>
            <a:r>
              <a:rPr lang="en-GB" noProof="0" dirty="0"/>
              <a:t>Comes via text/email (not official letter)</a:t>
            </a:r>
          </a:p>
          <a:p>
            <a:pPr marL="0" indent="0">
              <a:buNone/>
            </a:pPr>
            <a:r>
              <a:rPr lang="en-GB" b="1" noProof="0" dirty="0"/>
              <a:t>Check:</a:t>
            </a:r>
            <a:r>
              <a:rPr lang="en-GB" noProof="0" dirty="0"/>
              <a:t> </a:t>
            </a:r>
            <a:r>
              <a:rPr lang="en-GB" noProof="0" dirty="0">
                <a:hlinkClick r:id="rId2"/>
              </a:rPr>
              <a:t>www.gov.uk</a:t>
            </a:r>
            <a:r>
              <a:rPr lang="en-GB" noProof="0" dirty="0"/>
              <a:t> for real support schemes</a:t>
            </a:r>
          </a:p>
          <a:p>
            <a:pPr marL="0" indent="0">
              <a:buNone/>
            </a:pPr>
            <a:endParaRPr lang="en-GB" noProof="0" dirty="0"/>
          </a:p>
        </p:txBody>
      </p:sp>
    </p:spTree>
    <p:extLst>
      <p:ext uri="{BB962C8B-B14F-4D97-AF65-F5344CB8AC3E}">
        <p14:creationId xmlns:p14="http://schemas.microsoft.com/office/powerpoint/2010/main" val="2906607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B791-4880-4888-5C01-D6F828C944C3}"/>
              </a:ext>
            </a:extLst>
          </p:cNvPr>
          <p:cNvSpPr>
            <a:spLocks noGrp="1"/>
          </p:cNvSpPr>
          <p:nvPr>
            <p:ph type="title"/>
          </p:nvPr>
        </p:nvSpPr>
        <p:spPr/>
        <p:txBody>
          <a:bodyPr/>
          <a:lstStyle/>
          <a:p>
            <a:r>
              <a:rPr lang="en-GB" noProof="0" dirty="0"/>
              <a:t>Pension Scams</a:t>
            </a:r>
          </a:p>
        </p:txBody>
      </p:sp>
      <p:sp>
        <p:nvSpPr>
          <p:cNvPr id="3" name="Content Placeholder 2">
            <a:extLst>
              <a:ext uri="{FF2B5EF4-FFF2-40B4-BE49-F238E27FC236}">
                <a16:creationId xmlns:a16="http://schemas.microsoft.com/office/drawing/2014/main" id="{83536F60-D0F7-8A77-A2CD-D9CC7279AAB1}"/>
              </a:ext>
            </a:extLst>
          </p:cNvPr>
          <p:cNvSpPr>
            <a:spLocks noGrp="1"/>
          </p:cNvSpPr>
          <p:nvPr>
            <p:ph idx="1"/>
          </p:nvPr>
        </p:nvSpPr>
        <p:spPr/>
        <p:txBody>
          <a:bodyPr>
            <a:normAutofit fontScale="77500" lnSpcReduction="20000"/>
          </a:bodyPr>
          <a:lstStyle/>
          <a:p>
            <a:pPr marL="0" indent="0">
              <a:buNone/>
            </a:pPr>
            <a:r>
              <a:rPr lang="en-GB" b="1" noProof="0" dirty="0"/>
              <a:t>Targeting Your Savings</a:t>
            </a:r>
            <a:endParaRPr lang="en-GB" noProof="0" dirty="0"/>
          </a:p>
          <a:p>
            <a:r>
              <a:rPr lang="en-GB" noProof="0" dirty="0"/>
              <a:t>Warning signs:</a:t>
            </a:r>
          </a:p>
          <a:p>
            <a:r>
              <a:rPr lang="en-GB" noProof="0" dirty="0"/>
              <a:t>Free pension review from unknown company</a:t>
            </a:r>
          </a:p>
          <a:p>
            <a:r>
              <a:rPr lang="en-GB" noProof="0" dirty="0"/>
              <a:t>Pressure to transfer pension quickly</a:t>
            </a:r>
          </a:p>
          <a:p>
            <a:r>
              <a:rPr lang="en-GB" noProof="0" dirty="0"/>
              <a:t>Overseas investment opportunities</a:t>
            </a:r>
          </a:p>
          <a:p>
            <a:r>
              <a:rPr lang="en-GB" noProof="0" dirty="0"/>
              <a:t>"Pension liberation" (accessing before 55)</a:t>
            </a:r>
          </a:p>
          <a:p>
            <a:r>
              <a:rPr lang="en-GB" noProof="0" dirty="0"/>
              <a:t>Returns that sound too good to be true</a:t>
            </a:r>
          </a:p>
          <a:p>
            <a:pPr marL="0" indent="0">
              <a:buNone/>
            </a:pPr>
            <a:r>
              <a:rPr lang="en-GB" b="1" noProof="0" dirty="0"/>
              <a:t>Protect yourself:</a:t>
            </a:r>
            <a:endParaRPr lang="en-GB" noProof="0" dirty="0"/>
          </a:p>
          <a:p>
            <a:r>
              <a:rPr lang="en-GB" noProof="0" dirty="0"/>
              <a:t>Only deal with FCA-regulated firms</a:t>
            </a:r>
          </a:p>
          <a:p>
            <a:r>
              <a:rPr lang="en-GB" noProof="0" dirty="0"/>
              <a:t>Take your time</a:t>
            </a:r>
          </a:p>
          <a:p>
            <a:r>
              <a:rPr lang="en-GB" noProof="0" dirty="0"/>
              <a:t>Get independent financial advice</a:t>
            </a:r>
          </a:p>
          <a:p>
            <a:r>
              <a:rPr lang="en-GB" noProof="0" dirty="0"/>
              <a:t>Check the FCA Warning List</a:t>
            </a:r>
          </a:p>
          <a:p>
            <a:pPr marL="0" indent="0">
              <a:buNone/>
            </a:pPr>
            <a:endParaRPr lang="en-GB" noProof="0" dirty="0"/>
          </a:p>
        </p:txBody>
      </p:sp>
    </p:spTree>
    <p:extLst>
      <p:ext uri="{BB962C8B-B14F-4D97-AF65-F5344CB8AC3E}">
        <p14:creationId xmlns:p14="http://schemas.microsoft.com/office/powerpoint/2010/main" val="283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59B2-CBCF-A0DF-C896-91485C341C0D}"/>
              </a:ext>
            </a:extLst>
          </p:cNvPr>
          <p:cNvSpPr>
            <a:spLocks noGrp="1"/>
          </p:cNvSpPr>
          <p:nvPr>
            <p:ph type="title"/>
          </p:nvPr>
        </p:nvSpPr>
        <p:spPr/>
        <p:txBody>
          <a:bodyPr/>
          <a:lstStyle/>
          <a:p>
            <a:r>
              <a:rPr lang="en-GB" noProof="0" dirty="0"/>
              <a:t>Royal Mail / Parcel Scams</a:t>
            </a:r>
            <a:endParaRPr lang="en-GB" b="1" noProof="0" dirty="0"/>
          </a:p>
        </p:txBody>
      </p:sp>
      <p:sp>
        <p:nvSpPr>
          <p:cNvPr id="3" name="Content Placeholder 2">
            <a:extLst>
              <a:ext uri="{FF2B5EF4-FFF2-40B4-BE49-F238E27FC236}">
                <a16:creationId xmlns:a16="http://schemas.microsoft.com/office/drawing/2014/main" id="{50FEE3CE-9625-1A3E-2BC8-ED10E8796D44}"/>
              </a:ext>
            </a:extLst>
          </p:cNvPr>
          <p:cNvSpPr>
            <a:spLocks noGrp="1"/>
          </p:cNvSpPr>
          <p:nvPr>
            <p:ph idx="1"/>
          </p:nvPr>
        </p:nvSpPr>
        <p:spPr/>
        <p:txBody>
          <a:bodyPr>
            <a:normAutofit fontScale="92500" lnSpcReduction="20000"/>
          </a:bodyPr>
          <a:lstStyle/>
          <a:p>
            <a:pPr marL="0" indent="0">
              <a:buNone/>
            </a:pPr>
            <a:r>
              <a:rPr lang="en-GB" noProof="0" dirty="0"/>
              <a:t>Even I have fallen foul of these!</a:t>
            </a:r>
          </a:p>
          <a:p>
            <a:pPr marL="0" indent="0">
              <a:buNone/>
            </a:pPr>
            <a:r>
              <a:rPr lang="en-GB" b="1" noProof="0" dirty="0"/>
              <a:t>The Scam:</a:t>
            </a:r>
            <a:endParaRPr lang="en-GB" noProof="0" dirty="0"/>
          </a:p>
          <a:p>
            <a:r>
              <a:rPr lang="en-GB" noProof="0" dirty="0"/>
              <a:t>Text saying parcel delivery attempted</a:t>
            </a:r>
          </a:p>
          <a:p>
            <a:r>
              <a:rPr lang="en-GB" noProof="0" dirty="0"/>
              <a:t>Small "redelivery fee" required (£1-3)</a:t>
            </a:r>
          </a:p>
          <a:p>
            <a:r>
              <a:rPr lang="en-GB" noProof="0" dirty="0"/>
              <a:t>Link looks official</a:t>
            </a:r>
          </a:p>
          <a:p>
            <a:r>
              <a:rPr lang="en-GB" noProof="0" dirty="0"/>
              <a:t>Actually steals your card details</a:t>
            </a:r>
          </a:p>
          <a:p>
            <a:pPr marL="0" indent="0">
              <a:buNone/>
            </a:pPr>
            <a:r>
              <a:rPr lang="en-GB" b="1" noProof="0" dirty="0"/>
              <a:t>Spot it:</a:t>
            </a:r>
            <a:endParaRPr lang="en-GB" noProof="0" dirty="0"/>
          </a:p>
          <a:p>
            <a:r>
              <a:rPr lang="en-GB" noProof="0" dirty="0"/>
              <a:t>Royal Mail doesn't text about redelivery fees</a:t>
            </a:r>
          </a:p>
          <a:p>
            <a:r>
              <a:rPr lang="en-GB" noProof="0" dirty="0"/>
              <a:t>They leave a card if you're out</a:t>
            </a:r>
          </a:p>
          <a:p>
            <a:r>
              <a:rPr lang="en-GB" noProof="0" dirty="0"/>
              <a:t>Check tracking on official Royal Mail website only</a:t>
            </a:r>
          </a:p>
          <a:p>
            <a:pPr marL="0" indent="0">
              <a:buNone/>
            </a:pPr>
            <a:endParaRPr lang="en-GB" noProof="0" dirty="0"/>
          </a:p>
        </p:txBody>
      </p:sp>
    </p:spTree>
    <p:extLst>
      <p:ext uri="{BB962C8B-B14F-4D97-AF65-F5344CB8AC3E}">
        <p14:creationId xmlns:p14="http://schemas.microsoft.com/office/powerpoint/2010/main" val="1928436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23D5-8D87-7D90-FF69-0DA02B671B31}"/>
              </a:ext>
            </a:extLst>
          </p:cNvPr>
          <p:cNvSpPr>
            <a:spLocks noGrp="1"/>
          </p:cNvSpPr>
          <p:nvPr>
            <p:ph type="title"/>
          </p:nvPr>
        </p:nvSpPr>
        <p:spPr/>
        <p:txBody>
          <a:bodyPr/>
          <a:lstStyle/>
          <a:p>
            <a:r>
              <a:rPr lang="en-GB" noProof="0" dirty="0"/>
              <a:t>Bank Impersonation Scams</a:t>
            </a:r>
          </a:p>
        </p:txBody>
      </p:sp>
      <p:sp>
        <p:nvSpPr>
          <p:cNvPr id="3" name="Content Placeholder 2">
            <a:extLst>
              <a:ext uri="{FF2B5EF4-FFF2-40B4-BE49-F238E27FC236}">
                <a16:creationId xmlns:a16="http://schemas.microsoft.com/office/drawing/2014/main" id="{AC43D4F1-2914-C7D5-FE84-AB792E1E27B3}"/>
              </a:ext>
            </a:extLst>
          </p:cNvPr>
          <p:cNvSpPr>
            <a:spLocks noGrp="1"/>
          </p:cNvSpPr>
          <p:nvPr>
            <p:ph idx="1"/>
          </p:nvPr>
        </p:nvSpPr>
        <p:spPr/>
        <p:txBody>
          <a:bodyPr>
            <a:normAutofit fontScale="92500" lnSpcReduction="20000"/>
          </a:bodyPr>
          <a:lstStyle/>
          <a:p>
            <a:pPr marL="0" indent="0">
              <a:buNone/>
            </a:pPr>
            <a:r>
              <a:rPr lang="en-GB" noProof="0" dirty="0"/>
              <a:t>These are sophisticated and dangerous.</a:t>
            </a:r>
          </a:p>
          <a:p>
            <a:pPr marL="0" indent="0">
              <a:buNone/>
            </a:pPr>
            <a:r>
              <a:rPr lang="en-GB" b="1" noProof="0" dirty="0"/>
              <a:t>The Call:</a:t>
            </a:r>
            <a:endParaRPr lang="en-GB" noProof="0" dirty="0"/>
          </a:p>
          <a:p>
            <a:r>
              <a:rPr lang="en-GB" noProof="0" dirty="0"/>
              <a:t>Claims to be from your bank</a:t>
            </a:r>
          </a:p>
          <a:p>
            <a:r>
              <a:rPr lang="en-GB" noProof="0" dirty="0"/>
              <a:t>Says there's fraud on your account</a:t>
            </a:r>
          </a:p>
          <a:p>
            <a:r>
              <a:rPr lang="en-GB" noProof="0" dirty="0"/>
              <a:t>Asks you to "verify" details or move money to "safe account"</a:t>
            </a:r>
          </a:p>
          <a:p>
            <a:r>
              <a:rPr lang="en-GB" noProof="0" dirty="0"/>
              <a:t>Very professional, may know some of your details</a:t>
            </a:r>
          </a:p>
          <a:p>
            <a:pPr marL="0" indent="0">
              <a:buNone/>
            </a:pPr>
            <a:r>
              <a:rPr lang="en-GB" b="1" noProof="0" dirty="0"/>
              <a:t>Remember:</a:t>
            </a:r>
            <a:endParaRPr lang="en-GB" noProof="0" dirty="0"/>
          </a:p>
          <a:p>
            <a:r>
              <a:rPr lang="en-GB" noProof="0" dirty="0"/>
              <a:t>Banks NEVER ask you to move money to "safe accounts"</a:t>
            </a:r>
          </a:p>
          <a:p>
            <a:r>
              <a:rPr lang="en-GB" noProof="0" dirty="0"/>
              <a:t>Banks NEVER ask for your full PIN or password</a:t>
            </a:r>
          </a:p>
          <a:p>
            <a:r>
              <a:rPr lang="en-GB" noProof="0" dirty="0"/>
              <a:t>If in doubt, hang up and call the number on your card</a:t>
            </a:r>
          </a:p>
          <a:p>
            <a:pPr marL="0" indent="0">
              <a:buNone/>
            </a:pPr>
            <a:endParaRPr lang="en-GB" noProof="0" dirty="0"/>
          </a:p>
        </p:txBody>
      </p:sp>
    </p:spTree>
    <p:extLst>
      <p:ext uri="{BB962C8B-B14F-4D97-AF65-F5344CB8AC3E}">
        <p14:creationId xmlns:p14="http://schemas.microsoft.com/office/powerpoint/2010/main" val="427808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8C57-AB1B-92D8-585C-6057335183EA}"/>
              </a:ext>
            </a:extLst>
          </p:cNvPr>
          <p:cNvSpPr>
            <a:spLocks noGrp="1"/>
          </p:cNvSpPr>
          <p:nvPr>
            <p:ph type="title"/>
          </p:nvPr>
        </p:nvSpPr>
        <p:spPr/>
        <p:txBody>
          <a:bodyPr/>
          <a:lstStyle/>
          <a:p>
            <a:r>
              <a:rPr lang="en-GB" noProof="0" dirty="0"/>
              <a:t>Everyone is Vulnerable</a:t>
            </a:r>
          </a:p>
        </p:txBody>
      </p:sp>
      <p:sp>
        <p:nvSpPr>
          <p:cNvPr id="3" name="Content Placeholder 2">
            <a:extLst>
              <a:ext uri="{FF2B5EF4-FFF2-40B4-BE49-F238E27FC236}">
                <a16:creationId xmlns:a16="http://schemas.microsoft.com/office/drawing/2014/main" id="{7700120F-5751-D042-B28F-981D1FCA30EB}"/>
              </a:ext>
            </a:extLst>
          </p:cNvPr>
          <p:cNvSpPr>
            <a:spLocks noGrp="1"/>
          </p:cNvSpPr>
          <p:nvPr>
            <p:ph idx="1"/>
          </p:nvPr>
        </p:nvSpPr>
        <p:spPr/>
        <p:txBody>
          <a:bodyPr/>
          <a:lstStyle/>
          <a:p>
            <a:r>
              <a:rPr lang="en-GB" noProof="0" dirty="0"/>
              <a:t>90% of UK adults have encountered false information online, with 4 in 10 UK adults encountering misinformation in a single month according to Ofcom!</a:t>
            </a:r>
          </a:p>
          <a:p>
            <a:r>
              <a:rPr lang="en-GB" noProof="0" dirty="0"/>
              <a:t>Sadly, older adults are specifically targeted by scammers</a:t>
            </a:r>
          </a:p>
          <a:p>
            <a:r>
              <a:rPr lang="en-GB" noProof="0" dirty="0"/>
              <a:t>Even experts can be fooled </a:t>
            </a:r>
            <a:endParaRPr lang="en-GB" noProof="0" dirty="0">
              <a:sym typeface="Wingdings" pitchFamily="2" charset="2"/>
            </a:endParaRPr>
          </a:p>
          <a:p>
            <a:r>
              <a:rPr lang="en-GB" noProof="0" dirty="0">
                <a:sym typeface="Wingdings" pitchFamily="2" charset="2"/>
              </a:rPr>
              <a:t>But, good news! Skills can be learned </a:t>
            </a:r>
            <a:endParaRPr lang="en-GB" noProof="0" dirty="0"/>
          </a:p>
        </p:txBody>
      </p:sp>
    </p:spTree>
    <p:extLst>
      <p:ext uri="{BB962C8B-B14F-4D97-AF65-F5344CB8AC3E}">
        <p14:creationId xmlns:p14="http://schemas.microsoft.com/office/powerpoint/2010/main" val="2774753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320D-C4FC-8136-3453-F5ED1B5547E8}"/>
              </a:ext>
            </a:extLst>
          </p:cNvPr>
          <p:cNvSpPr>
            <a:spLocks noGrp="1"/>
          </p:cNvSpPr>
          <p:nvPr>
            <p:ph type="title"/>
          </p:nvPr>
        </p:nvSpPr>
        <p:spPr/>
        <p:txBody>
          <a:bodyPr/>
          <a:lstStyle/>
          <a:p>
            <a:r>
              <a:rPr lang="en-GB" noProof="0" dirty="0"/>
              <a:t>Romance Scams</a:t>
            </a:r>
          </a:p>
        </p:txBody>
      </p:sp>
      <p:sp>
        <p:nvSpPr>
          <p:cNvPr id="3" name="Content Placeholder 2">
            <a:extLst>
              <a:ext uri="{FF2B5EF4-FFF2-40B4-BE49-F238E27FC236}">
                <a16:creationId xmlns:a16="http://schemas.microsoft.com/office/drawing/2014/main" id="{7B6846C4-11C8-E359-9E07-99082E703204}"/>
              </a:ext>
            </a:extLst>
          </p:cNvPr>
          <p:cNvSpPr>
            <a:spLocks noGrp="1"/>
          </p:cNvSpPr>
          <p:nvPr>
            <p:ph idx="1"/>
          </p:nvPr>
        </p:nvSpPr>
        <p:spPr/>
        <p:txBody>
          <a:bodyPr/>
          <a:lstStyle/>
          <a:p>
            <a:pPr marL="0" indent="0">
              <a:buNone/>
            </a:pPr>
            <a:r>
              <a:rPr lang="en-GB" noProof="0" dirty="0"/>
              <a:t>Especially on Facebook</a:t>
            </a:r>
          </a:p>
          <a:p>
            <a:pPr marL="0" indent="0">
              <a:buNone/>
            </a:pPr>
            <a:r>
              <a:rPr lang="en-GB" b="1" noProof="0" dirty="0"/>
              <a:t>The Pattern:</a:t>
            </a:r>
            <a:endParaRPr lang="en-GB" noProof="0" dirty="0"/>
          </a:p>
          <a:p>
            <a:r>
              <a:rPr lang="en-GB" noProof="0" dirty="0"/>
              <a:t>Profile of attractive person (often military/oil rig worker)</a:t>
            </a:r>
          </a:p>
          <a:p>
            <a:r>
              <a:rPr lang="en-GB" noProof="0" dirty="0"/>
              <a:t>Quick progression to love declarations</a:t>
            </a:r>
          </a:p>
          <a:p>
            <a:r>
              <a:rPr lang="en-GB" noProof="0" dirty="0"/>
              <a:t>Then: emergency need for money</a:t>
            </a:r>
          </a:p>
          <a:p>
            <a:r>
              <a:rPr lang="en-GB" noProof="0" dirty="0"/>
              <a:t>Excuses why they can't meet in person</a:t>
            </a:r>
          </a:p>
          <a:p>
            <a:r>
              <a:rPr lang="en-GB" noProof="0" dirty="0"/>
              <a:t>Asks you to keep relationship secret</a:t>
            </a:r>
          </a:p>
          <a:p>
            <a:pPr marL="0" indent="0">
              <a:buNone/>
            </a:pPr>
            <a:r>
              <a:rPr lang="en-GB" b="1" noProof="0" dirty="0"/>
              <a:t>Warning:</a:t>
            </a:r>
            <a:r>
              <a:rPr lang="en-GB" noProof="0" dirty="0"/>
              <a:t> If you haven't met them, don't send money</a:t>
            </a:r>
          </a:p>
          <a:p>
            <a:pPr marL="0" indent="0">
              <a:buNone/>
            </a:pPr>
            <a:endParaRPr lang="en-GB" noProof="0" dirty="0"/>
          </a:p>
        </p:txBody>
      </p:sp>
    </p:spTree>
    <p:extLst>
      <p:ext uri="{BB962C8B-B14F-4D97-AF65-F5344CB8AC3E}">
        <p14:creationId xmlns:p14="http://schemas.microsoft.com/office/powerpoint/2010/main" val="4090795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7EDD-E926-B8E7-D2DA-410B04B019BD}"/>
              </a:ext>
            </a:extLst>
          </p:cNvPr>
          <p:cNvSpPr>
            <a:spLocks noGrp="1"/>
          </p:cNvSpPr>
          <p:nvPr>
            <p:ph type="title"/>
          </p:nvPr>
        </p:nvSpPr>
        <p:spPr/>
        <p:txBody>
          <a:bodyPr/>
          <a:lstStyle/>
          <a:p>
            <a:r>
              <a:rPr lang="en-GB" noProof="0" dirty="0"/>
              <a:t>General Scam Red Flags</a:t>
            </a:r>
          </a:p>
        </p:txBody>
      </p:sp>
      <p:sp>
        <p:nvSpPr>
          <p:cNvPr id="3" name="Content Placeholder 2">
            <a:extLst>
              <a:ext uri="{FF2B5EF4-FFF2-40B4-BE49-F238E27FC236}">
                <a16:creationId xmlns:a16="http://schemas.microsoft.com/office/drawing/2014/main" id="{5F8C1BED-6246-CC9B-50A2-63CA9AA2CC18}"/>
              </a:ext>
            </a:extLst>
          </p:cNvPr>
          <p:cNvSpPr>
            <a:spLocks noGrp="1"/>
          </p:cNvSpPr>
          <p:nvPr>
            <p:ph idx="1"/>
          </p:nvPr>
        </p:nvSpPr>
        <p:spPr/>
        <p:txBody>
          <a:bodyPr/>
          <a:lstStyle/>
          <a:p>
            <a:pPr marL="0" indent="0">
              <a:buNone/>
            </a:pPr>
            <a:r>
              <a:rPr lang="en-GB" noProof="0" dirty="0"/>
              <a:t>Trust Your Instincts</a:t>
            </a:r>
          </a:p>
          <a:p>
            <a:pPr marL="0" indent="0">
              <a:buNone/>
            </a:pPr>
            <a:r>
              <a:rPr lang="en-GB" noProof="0" dirty="0"/>
              <a:t>🚨 Urgency ("act now or lose out!”)</a:t>
            </a:r>
          </a:p>
          <a:p>
            <a:pPr marL="0" indent="0">
              <a:buNone/>
            </a:pPr>
            <a:r>
              <a:rPr lang="en-GB" noProof="0" dirty="0"/>
              <a:t>🚨 Too good to be true </a:t>
            </a:r>
          </a:p>
          <a:p>
            <a:pPr marL="0" indent="0">
              <a:buNone/>
            </a:pPr>
            <a:r>
              <a:rPr lang="en-GB" noProof="0" dirty="0"/>
              <a:t>🚨 Request for payment or personal details </a:t>
            </a:r>
          </a:p>
          <a:p>
            <a:pPr marL="0" indent="0">
              <a:buNone/>
            </a:pPr>
            <a:r>
              <a:rPr lang="en-GB" noProof="0" dirty="0"/>
              <a:t>🚨 Pressure or threats </a:t>
            </a:r>
          </a:p>
          <a:p>
            <a:pPr marL="0" indent="0">
              <a:buNone/>
            </a:pPr>
            <a:r>
              <a:rPr lang="en-GB" noProof="0" dirty="0"/>
              <a:t>🚨 Emotional manipulation </a:t>
            </a:r>
          </a:p>
          <a:p>
            <a:pPr marL="0" indent="0">
              <a:buNone/>
            </a:pPr>
            <a:r>
              <a:rPr lang="en-GB" noProof="0" dirty="0"/>
              <a:t>🚨 Poor spelling/grammar in "official" messages </a:t>
            </a:r>
          </a:p>
          <a:p>
            <a:pPr marL="0" indent="0">
              <a:buNone/>
            </a:pPr>
            <a:r>
              <a:rPr lang="en-GB" noProof="0" dirty="0"/>
              <a:t>🚨 Unusual payment methods (gift cards, cryptocurrency)</a:t>
            </a:r>
          </a:p>
          <a:p>
            <a:pPr marL="0" indent="0">
              <a:buNone/>
            </a:pPr>
            <a:endParaRPr lang="en-GB" noProof="0" dirty="0"/>
          </a:p>
        </p:txBody>
      </p:sp>
    </p:spTree>
    <p:extLst>
      <p:ext uri="{BB962C8B-B14F-4D97-AF65-F5344CB8AC3E}">
        <p14:creationId xmlns:p14="http://schemas.microsoft.com/office/powerpoint/2010/main" val="2965592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15FE-8698-8F1A-B633-D7DC9A08498D}"/>
              </a:ext>
            </a:extLst>
          </p:cNvPr>
          <p:cNvSpPr>
            <a:spLocks noGrp="1"/>
          </p:cNvSpPr>
          <p:nvPr>
            <p:ph type="title"/>
          </p:nvPr>
        </p:nvSpPr>
        <p:spPr/>
        <p:txBody>
          <a:bodyPr/>
          <a:lstStyle/>
          <a:p>
            <a:r>
              <a:rPr lang="en-GB" noProof="0" dirty="0"/>
              <a:t>What to do if you’ve been Scammed</a:t>
            </a:r>
          </a:p>
        </p:txBody>
      </p:sp>
      <p:sp>
        <p:nvSpPr>
          <p:cNvPr id="3" name="Content Placeholder 2">
            <a:extLst>
              <a:ext uri="{FF2B5EF4-FFF2-40B4-BE49-F238E27FC236}">
                <a16:creationId xmlns:a16="http://schemas.microsoft.com/office/drawing/2014/main" id="{F5E44444-B79C-9E44-41DD-D39F6EE81648}"/>
              </a:ext>
            </a:extLst>
          </p:cNvPr>
          <p:cNvSpPr>
            <a:spLocks noGrp="1"/>
          </p:cNvSpPr>
          <p:nvPr>
            <p:ph idx="1"/>
          </p:nvPr>
        </p:nvSpPr>
        <p:spPr/>
        <p:txBody>
          <a:bodyPr/>
          <a:lstStyle/>
          <a:p>
            <a:pPr marL="0" indent="0">
              <a:buNone/>
            </a:pPr>
            <a:r>
              <a:rPr lang="en-GB" noProof="0" dirty="0"/>
              <a:t>Don't Be Embarrassed - Act Fast</a:t>
            </a:r>
          </a:p>
          <a:p>
            <a:pPr marL="0" indent="0">
              <a:buNone/>
            </a:pPr>
            <a:r>
              <a:rPr lang="en-GB" b="1" noProof="0" dirty="0"/>
              <a:t>Immediately:</a:t>
            </a:r>
            <a:endParaRPr lang="en-GB" noProof="0" dirty="0"/>
          </a:p>
          <a:p>
            <a:pPr marL="514350" indent="-514350">
              <a:buFont typeface="+mj-lt"/>
              <a:buAutoNum type="arabicPeriod"/>
            </a:pPr>
            <a:r>
              <a:rPr lang="en-GB" noProof="0" dirty="0"/>
              <a:t>Contact your bank (freeze accounts/cards)</a:t>
            </a:r>
          </a:p>
          <a:p>
            <a:pPr marL="514350" indent="-514350">
              <a:buFont typeface="+mj-lt"/>
              <a:buAutoNum type="arabicPeriod"/>
            </a:pPr>
            <a:r>
              <a:rPr lang="en-GB" noProof="0" dirty="0"/>
              <a:t>Report to Action Fraud: 0300 123 2040</a:t>
            </a:r>
          </a:p>
          <a:p>
            <a:pPr marL="514350" indent="-514350">
              <a:buFont typeface="+mj-lt"/>
              <a:buAutoNum type="arabicPeriod"/>
            </a:pPr>
            <a:r>
              <a:rPr lang="en-GB" noProof="0" dirty="0"/>
              <a:t>Change passwords</a:t>
            </a:r>
          </a:p>
          <a:p>
            <a:pPr marL="514350" indent="-514350">
              <a:buFont typeface="+mj-lt"/>
              <a:buAutoNum type="arabicPeriod"/>
            </a:pPr>
            <a:r>
              <a:rPr lang="en-GB" noProof="0" dirty="0"/>
              <a:t>Tell your family (they may be targeted too)</a:t>
            </a:r>
          </a:p>
          <a:p>
            <a:pPr marL="0" indent="0">
              <a:buNone/>
            </a:pPr>
            <a:r>
              <a:rPr lang="en-GB" b="1" noProof="0" dirty="0"/>
              <a:t>Then:</a:t>
            </a:r>
            <a:r>
              <a:rPr lang="en-GB" noProof="0" dirty="0"/>
              <a:t> 5. Report to the platform (Facebook, etc.) 6. Contact Citizens Advice if you need support 7. Learn from it - scammers are professional criminals</a:t>
            </a:r>
          </a:p>
          <a:p>
            <a:pPr marL="0" indent="0">
              <a:buNone/>
            </a:pPr>
            <a:endParaRPr lang="en-GB" noProof="0" dirty="0"/>
          </a:p>
        </p:txBody>
      </p:sp>
    </p:spTree>
    <p:extLst>
      <p:ext uri="{BB962C8B-B14F-4D97-AF65-F5344CB8AC3E}">
        <p14:creationId xmlns:p14="http://schemas.microsoft.com/office/powerpoint/2010/main" val="2916068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F2EF-CD17-BD8A-EFD1-1F25CFF5E6AF}"/>
              </a:ext>
            </a:extLst>
          </p:cNvPr>
          <p:cNvSpPr>
            <a:spLocks noGrp="1"/>
          </p:cNvSpPr>
          <p:nvPr>
            <p:ph type="title"/>
          </p:nvPr>
        </p:nvSpPr>
        <p:spPr/>
        <p:txBody>
          <a:bodyPr/>
          <a:lstStyle/>
          <a:p>
            <a:r>
              <a:rPr lang="en-GB" noProof="0" dirty="0"/>
              <a:t>Where to Report Scams</a:t>
            </a:r>
          </a:p>
        </p:txBody>
      </p:sp>
      <p:sp>
        <p:nvSpPr>
          <p:cNvPr id="3" name="Content Placeholder 2">
            <a:extLst>
              <a:ext uri="{FF2B5EF4-FFF2-40B4-BE49-F238E27FC236}">
                <a16:creationId xmlns:a16="http://schemas.microsoft.com/office/drawing/2014/main" id="{12172F47-674F-EBA0-AA86-DFC6BDB6C0E8}"/>
              </a:ext>
            </a:extLst>
          </p:cNvPr>
          <p:cNvSpPr>
            <a:spLocks noGrp="1"/>
          </p:cNvSpPr>
          <p:nvPr>
            <p:ph idx="1"/>
          </p:nvPr>
        </p:nvSpPr>
        <p:spPr/>
        <p:txBody>
          <a:bodyPr>
            <a:normAutofit fontScale="92500" lnSpcReduction="20000"/>
          </a:bodyPr>
          <a:lstStyle/>
          <a:p>
            <a:pPr marL="0" indent="0">
              <a:buNone/>
            </a:pPr>
            <a:r>
              <a:rPr lang="en-GB" noProof="0" dirty="0"/>
              <a:t>Keep These Numbers Handy</a:t>
            </a:r>
          </a:p>
          <a:p>
            <a:pPr marL="0" indent="0">
              <a:buNone/>
            </a:pPr>
            <a:r>
              <a:rPr lang="en-GB" b="1" noProof="0" dirty="0"/>
              <a:t>Action Fraud</a:t>
            </a:r>
            <a:endParaRPr lang="en-GB" noProof="0" dirty="0"/>
          </a:p>
          <a:p>
            <a:r>
              <a:rPr lang="en-GB" noProof="0" dirty="0"/>
              <a:t>0300 123 2040</a:t>
            </a:r>
          </a:p>
          <a:p>
            <a:r>
              <a:rPr lang="en-GB" noProof="0" dirty="0">
                <a:hlinkClick r:id="rId2"/>
              </a:rPr>
              <a:t>www.actionfraud.police.uk</a:t>
            </a:r>
            <a:endParaRPr lang="en-GB" noProof="0" dirty="0"/>
          </a:p>
          <a:p>
            <a:r>
              <a:rPr lang="en-GB" noProof="0" dirty="0"/>
              <a:t>UK's national fraud reporting centre</a:t>
            </a:r>
          </a:p>
          <a:p>
            <a:pPr marL="0" indent="0">
              <a:buNone/>
            </a:pPr>
            <a:r>
              <a:rPr lang="en-GB" b="1" noProof="0" dirty="0"/>
              <a:t>Citizens Advice Scams Action</a:t>
            </a:r>
            <a:endParaRPr lang="en-GB" noProof="0" dirty="0"/>
          </a:p>
          <a:p>
            <a:r>
              <a:rPr lang="en-GB" noProof="0" dirty="0"/>
              <a:t>0808 250 5050</a:t>
            </a:r>
          </a:p>
          <a:p>
            <a:r>
              <a:rPr lang="en-GB" noProof="0" dirty="0"/>
              <a:t>Free advice and support</a:t>
            </a:r>
          </a:p>
          <a:p>
            <a:pPr marL="0" indent="0">
              <a:buNone/>
            </a:pPr>
            <a:r>
              <a:rPr lang="en-GB" b="1" noProof="0" dirty="0"/>
              <a:t>Which? Scam Alert</a:t>
            </a:r>
            <a:endParaRPr lang="en-GB" noProof="0" dirty="0"/>
          </a:p>
          <a:p>
            <a:r>
              <a:rPr lang="en-GB" noProof="0" dirty="0"/>
              <a:t>Sign up for email warnings about current scams</a:t>
            </a:r>
          </a:p>
          <a:p>
            <a:pPr marL="0" indent="0">
              <a:buNone/>
            </a:pPr>
            <a:endParaRPr lang="en-GB" noProof="0" dirty="0"/>
          </a:p>
        </p:txBody>
      </p:sp>
    </p:spTree>
    <p:extLst>
      <p:ext uri="{BB962C8B-B14F-4D97-AF65-F5344CB8AC3E}">
        <p14:creationId xmlns:p14="http://schemas.microsoft.com/office/powerpoint/2010/main" val="1824735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D661-55CB-AC73-9A90-03A3D045EAEF}"/>
              </a:ext>
            </a:extLst>
          </p:cNvPr>
          <p:cNvSpPr>
            <a:spLocks noGrp="1"/>
          </p:cNvSpPr>
          <p:nvPr>
            <p:ph type="title"/>
          </p:nvPr>
        </p:nvSpPr>
        <p:spPr/>
        <p:txBody>
          <a:bodyPr/>
          <a:lstStyle/>
          <a:p>
            <a:r>
              <a:rPr lang="en-GB" noProof="0" dirty="0"/>
              <a:t>Social Media Privacy Settings</a:t>
            </a:r>
          </a:p>
        </p:txBody>
      </p:sp>
      <p:sp>
        <p:nvSpPr>
          <p:cNvPr id="3" name="Content Placeholder 2">
            <a:extLst>
              <a:ext uri="{FF2B5EF4-FFF2-40B4-BE49-F238E27FC236}">
                <a16:creationId xmlns:a16="http://schemas.microsoft.com/office/drawing/2014/main" id="{BBA0521D-C22F-1843-DC31-633F222F3F39}"/>
              </a:ext>
            </a:extLst>
          </p:cNvPr>
          <p:cNvSpPr>
            <a:spLocks noGrp="1"/>
          </p:cNvSpPr>
          <p:nvPr>
            <p:ph idx="1"/>
          </p:nvPr>
        </p:nvSpPr>
        <p:spPr/>
        <p:txBody>
          <a:bodyPr/>
          <a:lstStyle/>
          <a:p>
            <a:pPr marL="0" indent="0">
              <a:buNone/>
            </a:pPr>
            <a:r>
              <a:rPr lang="en-GB" noProof="0" dirty="0"/>
              <a:t>Take Control</a:t>
            </a:r>
          </a:p>
          <a:p>
            <a:pPr marL="0" indent="0">
              <a:buNone/>
            </a:pPr>
            <a:r>
              <a:rPr lang="en-GB" b="1" noProof="0" dirty="0"/>
              <a:t>Basic steps:</a:t>
            </a:r>
          </a:p>
          <a:p>
            <a:r>
              <a:rPr lang="en-GB" noProof="0" dirty="0"/>
              <a:t>Review who can see your posts (friends only?)</a:t>
            </a:r>
          </a:p>
          <a:p>
            <a:r>
              <a:rPr lang="en-GB" noProof="0" dirty="0"/>
              <a:t>Limit who can contact you</a:t>
            </a:r>
          </a:p>
          <a:p>
            <a:r>
              <a:rPr lang="en-GB" noProof="0" dirty="0"/>
              <a:t>Turn off location sharing</a:t>
            </a:r>
          </a:p>
          <a:p>
            <a:r>
              <a:rPr lang="en-GB" noProof="0" dirty="0"/>
              <a:t>Review app permissions</a:t>
            </a:r>
          </a:p>
          <a:p>
            <a:r>
              <a:rPr lang="en-GB" noProof="0" dirty="0"/>
              <a:t>Be careful what personal information is public</a:t>
            </a:r>
          </a:p>
          <a:p>
            <a:pPr marL="0" indent="0">
              <a:buNone/>
            </a:pPr>
            <a:r>
              <a:rPr lang="en-GB" b="1" noProof="0" dirty="0"/>
              <a:t>Activity:</a:t>
            </a:r>
            <a:r>
              <a:rPr lang="en-GB" noProof="0" dirty="0"/>
              <a:t> We'll review Facebook privacy settings together</a:t>
            </a:r>
          </a:p>
          <a:p>
            <a:pPr marL="0" indent="0">
              <a:buNone/>
            </a:pPr>
            <a:endParaRPr lang="en-GB" noProof="0" dirty="0"/>
          </a:p>
        </p:txBody>
      </p:sp>
    </p:spTree>
    <p:extLst>
      <p:ext uri="{BB962C8B-B14F-4D97-AF65-F5344CB8AC3E}">
        <p14:creationId xmlns:p14="http://schemas.microsoft.com/office/powerpoint/2010/main" val="941642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EED0-CD1E-A7B2-E202-F3A2DD272F3B}"/>
              </a:ext>
            </a:extLst>
          </p:cNvPr>
          <p:cNvSpPr>
            <a:spLocks noGrp="1"/>
          </p:cNvSpPr>
          <p:nvPr>
            <p:ph type="title"/>
          </p:nvPr>
        </p:nvSpPr>
        <p:spPr/>
        <p:txBody>
          <a:bodyPr/>
          <a:lstStyle/>
          <a:p>
            <a:r>
              <a:rPr lang="en-GB" noProof="0" dirty="0"/>
              <a:t>Activity Time!</a:t>
            </a:r>
          </a:p>
        </p:txBody>
      </p:sp>
      <p:sp>
        <p:nvSpPr>
          <p:cNvPr id="3" name="Content Placeholder 2">
            <a:extLst>
              <a:ext uri="{FF2B5EF4-FFF2-40B4-BE49-F238E27FC236}">
                <a16:creationId xmlns:a16="http://schemas.microsoft.com/office/drawing/2014/main" id="{5D158ECF-98B3-8373-2763-BCB45CFD1E89}"/>
              </a:ext>
            </a:extLst>
          </p:cNvPr>
          <p:cNvSpPr>
            <a:spLocks noGrp="1"/>
          </p:cNvSpPr>
          <p:nvPr>
            <p:ph idx="1"/>
          </p:nvPr>
        </p:nvSpPr>
        <p:spPr/>
        <p:txBody>
          <a:bodyPr/>
          <a:lstStyle/>
          <a:p>
            <a:pPr marL="0" indent="0">
              <a:buNone/>
            </a:pPr>
            <a:r>
              <a:rPr lang="en-GB" b="1" noProof="0" dirty="0"/>
              <a:t>Spot the Scam</a:t>
            </a:r>
            <a:endParaRPr lang="en-GB" noProof="0" dirty="0"/>
          </a:p>
          <a:p>
            <a:pPr marL="0" indent="0">
              <a:buNone/>
            </a:pPr>
            <a:r>
              <a:rPr lang="en-GB" noProof="0" dirty="0"/>
              <a:t>We'll look at some real examples:</a:t>
            </a:r>
          </a:p>
          <a:p>
            <a:r>
              <a:rPr lang="en-GB" noProof="0" dirty="0"/>
              <a:t>Texts</a:t>
            </a:r>
          </a:p>
          <a:p>
            <a:r>
              <a:rPr lang="en-GB" noProof="0" dirty="0"/>
              <a:t>Emails</a:t>
            </a:r>
          </a:p>
          <a:p>
            <a:r>
              <a:rPr lang="en-GB" noProof="0" dirty="0"/>
              <a:t>Which ones are scams? What are the clues?</a:t>
            </a:r>
          </a:p>
          <a:p>
            <a:pPr marL="0" indent="0">
              <a:buNone/>
            </a:pPr>
            <a:endParaRPr lang="en-GB" noProof="0" dirty="0"/>
          </a:p>
        </p:txBody>
      </p:sp>
    </p:spTree>
    <p:extLst>
      <p:ext uri="{BB962C8B-B14F-4D97-AF65-F5344CB8AC3E}">
        <p14:creationId xmlns:p14="http://schemas.microsoft.com/office/powerpoint/2010/main" val="4132059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65F7-225A-CB29-E934-2FCB294508DB}"/>
              </a:ext>
            </a:extLst>
          </p:cNvPr>
          <p:cNvSpPr>
            <a:spLocks noGrp="1"/>
          </p:cNvSpPr>
          <p:nvPr>
            <p:ph type="title"/>
          </p:nvPr>
        </p:nvSpPr>
        <p:spPr/>
        <p:txBody>
          <a:bodyPr/>
          <a:lstStyle/>
          <a:p>
            <a:r>
              <a:rPr lang="en-GB" noProof="0" dirty="0"/>
              <a:t>Message 1 </a:t>
            </a:r>
          </a:p>
        </p:txBody>
      </p:sp>
      <p:pic>
        <p:nvPicPr>
          <p:cNvPr id="6" name="Picture 5">
            <a:extLst>
              <a:ext uri="{FF2B5EF4-FFF2-40B4-BE49-F238E27FC236}">
                <a16:creationId xmlns:a16="http://schemas.microsoft.com/office/drawing/2014/main" id="{DCE04215-8658-6ACC-913B-85B53725643D}"/>
              </a:ext>
            </a:extLst>
          </p:cNvPr>
          <p:cNvPicPr>
            <a:picLocks noChangeAspect="1"/>
          </p:cNvPicPr>
          <p:nvPr/>
        </p:nvPicPr>
        <p:blipFill>
          <a:blip r:embed="rId3"/>
          <a:stretch>
            <a:fillRect/>
          </a:stretch>
        </p:blipFill>
        <p:spPr>
          <a:xfrm>
            <a:off x="1668715" y="2556632"/>
            <a:ext cx="9151686" cy="15717513"/>
          </a:xfrm>
          <a:prstGeom prst="rect">
            <a:avLst/>
          </a:prstGeom>
        </p:spPr>
      </p:pic>
      <p:pic>
        <p:nvPicPr>
          <p:cNvPr id="8" name="Picture 6" descr="Hands up - Free business icons">
            <a:extLst>
              <a:ext uri="{FF2B5EF4-FFF2-40B4-BE49-F238E27FC236}">
                <a16:creationId xmlns:a16="http://schemas.microsoft.com/office/drawing/2014/main" id="{823206B3-E8D9-915F-09C5-9A4A203B6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73" y="5789948"/>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842A0-B1B8-88CB-375A-FFE181295AE5}"/>
              </a:ext>
            </a:extLst>
          </p:cNvPr>
          <p:cNvSpPr txBox="1"/>
          <p:nvPr/>
        </p:nvSpPr>
        <p:spPr>
          <a:xfrm>
            <a:off x="9350366" y="731519"/>
            <a:ext cx="2003434" cy="1200329"/>
          </a:xfrm>
          <a:prstGeom prst="rect">
            <a:avLst/>
          </a:prstGeom>
          <a:noFill/>
        </p:spPr>
        <p:txBody>
          <a:bodyPr wrap="none" rtlCol="0">
            <a:spAutoFit/>
          </a:bodyPr>
          <a:lstStyle/>
          <a:p>
            <a:r>
              <a:rPr lang="en-GB" sz="3600" noProof="0" dirty="0"/>
              <a:t>SCAM ❌</a:t>
            </a:r>
          </a:p>
          <a:p>
            <a:endParaRPr lang="en-GB" sz="3600" noProof="0" dirty="0"/>
          </a:p>
        </p:txBody>
      </p:sp>
    </p:spTree>
    <p:extLst>
      <p:ext uri="{BB962C8B-B14F-4D97-AF65-F5344CB8AC3E}">
        <p14:creationId xmlns:p14="http://schemas.microsoft.com/office/powerpoint/2010/main" val="87634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C1B326-343A-052C-5E3F-AC2331835130}"/>
              </a:ext>
            </a:extLst>
          </p:cNvPr>
          <p:cNvPicPr>
            <a:picLocks noChangeAspect="1"/>
          </p:cNvPicPr>
          <p:nvPr/>
        </p:nvPicPr>
        <p:blipFill>
          <a:blip r:embed="rId3"/>
          <a:stretch>
            <a:fillRect/>
          </a:stretch>
        </p:blipFill>
        <p:spPr>
          <a:xfrm>
            <a:off x="2680854" y="926068"/>
            <a:ext cx="9067799" cy="5931932"/>
          </a:xfrm>
          <a:prstGeom prst="rect">
            <a:avLst/>
          </a:prstGeom>
        </p:spPr>
      </p:pic>
      <p:sp>
        <p:nvSpPr>
          <p:cNvPr id="2" name="Title 1">
            <a:extLst>
              <a:ext uri="{FF2B5EF4-FFF2-40B4-BE49-F238E27FC236}">
                <a16:creationId xmlns:a16="http://schemas.microsoft.com/office/drawing/2014/main" id="{8A7F5DDF-8C6F-4E81-3CBB-0F0A1A5D4452}"/>
              </a:ext>
            </a:extLst>
          </p:cNvPr>
          <p:cNvSpPr>
            <a:spLocks noGrp="1"/>
          </p:cNvSpPr>
          <p:nvPr>
            <p:ph type="title"/>
          </p:nvPr>
        </p:nvSpPr>
        <p:spPr/>
        <p:txBody>
          <a:bodyPr/>
          <a:lstStyle/>
          <a:p>
            <a:r>
              <a:rPr lang="en-GB" noProof="0" dirty="0"/>
              <a:t>Message 2</a:t>
            </a:r>
          </a:p>
        </p:txBody>
      </p:sp>
      <p:pic>
        <p:nvPicPr>
          <p:cNvPr id="5" name="Picture 6" descr="Hands up - Free business icons">
            <a:extLst>
              <a:ext uri="{FF2B5EF4-FFF2-40B4-BE49-F238E27FC236}">
                <a16:creationId xmlns:a16="http://schemas.microsoft.com/office/drawing/2014/main" id="{F640208F-6770-94FE-C739-E3950C91B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73" y="5789948"/>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F26461-0B1F-DEE0-E850-E3AA9576C9AB}"/>
              </a:ext>
            </a:extLst>
          </p:cNvPr>
          <p:cNvSpPr txBox="1"/>
          <p:nvPr/>
        </p:nvSpPr>
        <p:spPr>
          <a:xfrm>
            <a:off x="589238" y="1336745"/>
            <a:ext cx="3421771" cy="707886"/>
          </a:xfrm>
          <a:prstGeom prst="rect">
            <a:avLst/>
          </a:prstGeom>
          <a:noFill/>
        </p:spPr>
        <p:txBody>
          <a:bodyPr wrap="none" rtlCol="0">
            <a:spAutoFit/>
          </a:bodyPr>
          <a:lstStyle/>
          <a:p>
            <a:r>
              <a:rPr lang="en-GB" sz="4000" noProof="0" dirty="0"/>
              <a:t>LEGITIMATE ✓</a:t>
            </a:r>
          </a:p>
        </p:txBody>
      </p:sp>
    </p:spTree>
    <p:extLst>
      <p:ext uri="{BB962C8B-B14F-4D97-AF65-F5344CB8AC3E}">
        <p14:creationId xmlns:p14="http://schemas.microsoft.com/office/powerpoint/2010/main" val="226999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94C3-0714-6636-AB6B-21D18811A737}"/>
              </a:ext>
            </a:extLst>
          </p:cNvPr>
          <p:cNvSpPr>
            <a:spLocks noGrp="1"/>
          </p:cNvSpPr>
          <p:nvPr>
            <p:ph type="title"/>
          </p:nvPr>
        </p:nvSpPr>
        <p:spPr/>
        <p:txBody>
          <a:bodyPr/>
          <a:lstStyle/>
          <a:p>
            <a:r>
              <a:rPr lang="en-GB" noProof="0" dirty="0"/>
              <a:t>Message 3</a:t>
            </a:r>
          </a:p>
        </p:txBody>
      </p:sp>
      <p:pic>
        <p:nvPicPr>
          <p:cNvPr id="4" name="Picture 3">
            <a:extLst>
              <a:ext uri="{FF2B5EF4-FFF2-40B4-BE49-F238E27FC236}">
                <a16:creationId xmlns:a16="http://schemas.microsoft.com/office/drawing/2014/main" id="{E7C5A37B-B86C-E16E-A723-21F9AD21BCE6}"/>
              </a:ext>
            </a:extLst>
          </p:cNvPr>
          <p:cNvPicPr>
            <a:picLocks noChangeAspect="1"/>
          </p:cNvPicPr>
          <p:nvPr/>
        </p:nvPicPr>
        <p:blipFill>
          <a:blip r:embed="rId3"/>
          <a:stretch>
            <a:fillRect/>
          </a:stretch>
        </p:blipFill>
        <p:spPr>
          <a:xfrm>
            <a:off x="1780309" y="2115938"/>
            <a:ext cx="9234055" cy="15673299"/>
          </a:xfrm>
          <a:prstGeom prst="rect">
            <a:avLst/>
          </a:prstGeom>
        </p:spPr>
      </p:pic>
      <p:pic>
        <p:nvPicPr>
          <p:cNvPr id="5" name="Picture 6" descr="Hands up - Free business icons">
            <a:extLst>
              <a:ext uri="{FF2B5EF4-FFF2-40B4-BE49-F238E27FC236}">
                <a16:creationId xmlns:a16="http://schemas.microsoft.com/office/drawing/2014/main" id="{ACC69470-4C06-554E-F26F-7F3585F32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73" y="5789948"/>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F944D8-6D9B-D125-CEAF-73CB96CB71F2}"/>
              </a:ext>
            </a:extLst>
          </p:cNvPr>
          <p:cNvSpPr txBox="1"/>
          <p:nvPr/>
        </p:nvSpPr>
        <p:spPr>
          <a:xfrm>
            <a:off x="9350366" y="731519"/>
            <a:ext cx="2003434" cy="1200329"/>
          </a:xfrm>
          <a:prstGeom prst="rect">
            <a:avLst/>
          </a:prstGeom>
          <a:noFill/>
        </p:spPr>
        <p:txBody>
          <a:bodyPr wrap="none" rtlCol="0">
            <a:spAutoFit/>
          </a:bodyPr>
          <a:lstStyle/>
          <a:p>
            <a:r>
              <a:rPr lang="en-GB" sz="3600" noProof="0" dirty="0"/>
              <a:t>SCAM ❌</a:t>
            </a:r>
          </a:p>
          <a:p>
            <a:endParaRPr lang="en-GB" sz="3600" noProof="0" dirty="0"/>
          </a:p>
        </p:txBody>
      </p:sp>
    </p:spTree>
    <p:extLst>
      <p:ext uri="{BB962C8B-B14F-4D97-AF65-F5344CB8AC3E}">
        <p14:creationId xmlns:p14="http://schemas.microsoft.com/office/powerpoint/2010/main" val="189210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66980-2698-025E-E20A-B81E9DAC4B81}"/>
              </a:ext>
            </a:extLst>
          </p:cNvPr>
          <p:cNvPicPr>
            <a:picLocks noChangeAspect="1"/>
          </p:cNvPicPr>
          <p:nvPr/>
        </p:nvPicPr>
        <p:blipFill>
          <a:blip r:embed="rId3"/>
          <a:stretch>
            <a:fillRect/>
          </a:stretch>
        </p:blipFill>
        <p:spPr>
          <a:xfrm>
            <a:off x="1295400" y="969818"/>
            <a:ext cx="9276851" cy="5888182"/>
          </a:xfrm>
          <a:prstGeom prst="rect">
            <a:avLst/>
          </a:prstGeom>
        </p:spPr>
      </p:pic>
      <p:sp>
        <p:nvSpPr>
          <p:cNvPr id="2" name="Title 1">
            <a:extLst>
              <a:ext uri="{FF2B5EF4-FFF2-40B4-BE49-F238E27FC236}">
                <a16:creationId xmlns:a16="http://schemas.microsoft.com/office/drawing/2014/main" id="{5F9E22F3-3522-17F8-86AC-DF863FDE4277}"/>
              </a:ext>
            </a:extLst>
          </p:cNvPr>
          <p:cNvSpPr>
            <a:spLocks noGrp="1"/>
          </p:cNvSpPr>
          <p:nvPr>
            <p:ph type="title"/>
          </p:nvPr>
        </p:nvSpPr>
        <p:spPr/>
        <p:txBody>
          <a:bodyPr/>
          <a:lstStyle/>
          <a:p>
            <a:r>
              <a:rPr lang="en-GB" noProof="0" dirty="0"/>
              <a:t>Message 4</a:t>
            </a:r>
          </a:p>
        </p:txBody>
      </p:sp>
      <p:pic>
        <p:nvPicPr>
          <p:cNvPr id="5" name="Picture 6" descr="Hands up - Free business icons">
            <a:extLst>
              <a:ext uri="{FF2B5EF4-FFF2-40B4-BE49-F238E27FC236}">
                <a16:creationId xmlns:a16="http://schemas.microsoft.com/office/drawing/2014/main" id="{C9E157A2-AAED-6B64-C3E5-51AAE5827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73" y="5789948"/>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5CFBE3-A48B-839E-1B55-91ED1D7EF36B}"/>
              </a:ext>
            </a:extLst>
          </p:cNvPr>
          <p:cNvSpPr txBox="1"/>
          <p:nvPr/>
        </p:nvSpPr>
        <p:spPr>
          <a:xfrm>
            <a:off x="9350366" y="731519"/>
            <a:ext cx="2003434" cy="1200329"/>
          </a:xfrm>
          <a:prstGeom prst="rect">
            <a:avLst/>
          </a:prstGeom>
          <a:noFill/>
        </p:spPr>
        <p:txBody>
          <a:bodyPr wrap="none" rtlCol="0">
            <a:spAutoFit/>
          </a:bodyPr>
          <a:lstStyle/>
          <a:p>
            <a:r>
              <a:rPr lang="en-GB" sz="3600" noProof="0" dirty="0"/>
              <a:t>SCAM ❌</a:t>
            </a:r>
          </a:p>
          <a:p>
            <a:endParaRPr lang="en-GB" sz="3600" noProof="0" dirty="0"/>
          </a:p>
        </p:txBody>
      </p:sp>
    </p:spTree>
    <p:extLst>
      <p:ext uri="{BB962C8B-B14F-4D97-AF65-F5344CB8AC3E}">
        <p14:creationId xmlns:p14="http://schemas.microsoft.com/office/powerpoint/2010/main" val="23906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5588-6E09-6524-7EE0-94E4D55B7FAB}"/>
              </a:ext>
            </a:extLst>
          </p:cNvPr>
          <p:cNvSpPr>
            <a:spLocks noGrp="1"/>
          </p:cNvSpPr>
          <p:nvPr>
            <p:ph type="title"/>
          </p:nvPr>
        </p:nvSpPr>
        <p:spPr/>
        <p:txBody>
          <a:bodyPr/>
          <a:lstStyle/>
          <a:p>
            <a:r>
              <a:rPr lang="en-GB" noProof="0" dirty="0"/>
              <a:t>Understanding Trustworthy (UK) Sources</a:t>
            </a:r>
          </a:p>
        </p:txBody>
      </p:sp>
      <p:sp>
        <p:nvSpPr>
          <p:cNvPr id="3" name="Text Placeholder 2">
            <a:extLst>
              <a:ext uri="{FF2B5EF4-FFF2-40B4-BE49-F238E27FC236}">
                <a16:creationId xmlns:a16="http://schemas.microsoft.com/office/drawing/2014/main" id="{FBC8B4AD-F7F4-42CE-9724-3DAA34385F6D}"/>
              </a:ext>
            </a:extLst>
          </p:cNvPr>
          <p:cNvSpPr>
            <a:spLocks noGrp="1"/>
          </p:cNvSpPr>
          <p:nvPr>
            <p:ph type="body" idx="1"/>
          </p:nvPr>
        </p:nvSpPr>
        <p:spPr/>
        <p:txBody>
          <a:bodyPr/>
          <a:lstStyle/>
          <a:p>
            <a:r>
              <a:rPr lang="en-GB" noProof="0" dirty="0"/>
              <a:t>What makes a source reliable?</a:t>
            </a:r>
          </a:p>
          <a:p>
            <a:endParaRPr lang="en-GB" noProof="0" dirty="0"/>
          </a:p>
        </p:txBody>
      </p:sp>
    </p:spTree>
    <p:extLst>
      <p:ext uri="{BB962C8B-B14F-4D97-AF65-F5344CB8AC3E}">
        <p14:creationId xmlns:p14="http://schemas.microsoft.com/office/powerpoint/2010/main" val="2836020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C021-9194-65A0-377B-A0B43B25572E}"/>
              </a:ext>
            </a:extLst>
          </p:cNvPr>
          <p:cNvSpPr>
            <a:spLocks noGrp="1"/>
          </p:cNvSpPr>
          <p:nvPr>
            <p:ph type="title"/>
          </p:nvPr>
        </p:nvSpPr>
        <p:spPr/>
        <p:txBody>
          <a:bodyPr/>
          <a:lstStyle/>
          <a:p>
            <a:r>
              <a:rPr lang="en-GB" noProof="0" dirty="0"/>
              <a:t>Message 5</a:t>
            </a:r>
          </a:p>
        </p:txBody>
      </p:sp>
      <p:pic>
        <p:nvPicPr>
          <p:cNvPr id="4" name="Picture 3">
            <a:extLst>
              <a:ext uri="{FF2B5EF4-FFF2-40B4-BE49-F238E27FC236}">
                <a16:creationId xmlns:a16="http://schemas.microsoft.com/office/drawing/2014/main" id="{0A7FDFDF-7EFF-F01C-C254-45407FFC5C6E}"/>
              </a:ext>
            </a:extLst>
          </p:cNvPr>
          <p:cNvPicPr>
            <a:picLocks noChangeAspect="1"/>
          </p:cNvPicPr>
          <p:nvPr/>
        </p:nvPicPr>
        <p:blipFill>
          <a:blip r:embed="rId3"/>
          <a:stretch>
            <a:fillRect/>
          </a:stretch>
        </p:blipFill>
        <p:spPr>
          <a:xfrm>
            <a:off x="1311469" y="2209918"/>
            <a:ext cx="9569061" cy="16146305"/>
          </a:xfrm>
          <a:prstGeom prst="rect">
            <a:avLst/>
          </a:prstGeom>
        </p:spPr>
      </p:pic>
      <p:pic>
        <p:nvPicPr>
          <p:cNvPr id="5" name="Picture 6" descr="Hands up - Free business icons">
            <a:extLst>
              <a:ext uri="{FF2B5EF4-FFF2-40B4-BE49-F238E27FC236}">
                <a16:creationId xmlns:a16="http://schemas.microsoft.com/office/drawing/2014/main" id="{F735C3BF-97D5-DAA6-4424-2144A24D1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73" y="5789948"/>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74EB01-E253-4B34-8E7B-4DC084A95AF9}"/>
              </a:ext>
            </a:extLst>
          </p:cNvPr>
          <p:cNvSpPr txBox="1"/>
          <p:nvPr/>
        </p:nvSpPr>
        <p:spPr>
          <a:xfrm>
            <a:off x="8257135" y="673963"/>
            <a:ext cx="3421771" cy="707886"/>
          </a:xfrm>
          <a:prstGeom prst="rect">
            <a:avLst/>
          </a:prstGeom>
          <a:noFill/>
        </p:spPr>
        <p:txBody>
          <a:bodyPr wrap="none" rtlCol="0">
            <a:spAutoFit/>
          </a:bodyPr>
          <a:lstStyle/>
          <a:p>
            <a:r>
              <a:rPr lang="en-GB" sz="4000" noProof="0" dirty="0"/>
              <a:t>LEGITIMATE ✓</a:t>
            </a:r>
          </a:p>
        </p:txBody>
      </p:sp>
    </p:spTree>
    <p:extLst>
      <p:ext uri="{BB962C8B-B14F-4D97-AF65-F5344CB8AC3E}">
        <p14:creationId xmlns:p14="http://schemas.microsoft.com/office/powerpoint/2010/main" val="170312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BA0D-ACC4-1AAF-678B-F34979DCAB4A}"/>
              </a:ext>
            </a:extLst>
          </p:cNvPr>
          <p:cNvSpPr>
            <a:spLocks noGrp="1"/>
          </p:cNvSpPr>
          <p:nvPr>
            <p:ph type="title"/>
          </p:nvPr>
        </p:nvSpPr>
        <p:spPr/>
        <p:txBody>
          <a:bodyPr/>
          <a:lstStyle/>
          <a:p>
            <a:r>
              <a:rPr lang="en-GB" noProof="0" dirty="0"/>
              <a:t>Message 6</a:t>
            </a:r>
          </a:p>
        </p:txBody>
      </p:sp>
      <p:sp>
        <p:nvSpPr>
          <p:cNvPr id="5" name="Rounded Rectangular Callout 4">
            <a:extLst>
              <a:ext uri="{FF2B5EF4-FFF2-40B4-BE49-F238E27FC236}">
                <a16:creationId xmlns:a16="http://schemas.microsoft.com/office/drawing/2014/main" id="{CFE27B14-B857-7F59-FC6A-A3CA0E81FE19}"/>
              </a:ext>
            </a:extLst>
          </p:cNvPr>
          <p:cNvSpPr/>
          <p:nvPr/>
        </p:nvSpPr>
        <p:spPr>
          <a:xfrm>
            <a:off x="2452255" y="1537856"/>
            <a:ext cx="6331527" cy="4530436"/>
          </a:xfrm>
          <a:prstGeom prst="wedgeRoundRectCallout">
            <a:avLst>
              <a:gd name="adj1" fmla="val 53997"/>
              <a:gd name="adj2" fmla="val 2171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noProof="0" dirty="0"/>
              <a:t>"This is a message from HMRC Tax Office. We have identified a serious tax fraud case under your name. If we don't hear from you immediately, a warrant will be issued for your arrest. Press 1 to speak to an officer or call back on 020-7946-0123."</a:t>
            </a:r>
          </a:p>
        </p:txBody>
      </p:sp>
      <p:pic>
        <p:nvPicPr>
          <p:cNvPr id="6" name="Picture 2" descr="Free Mobile phone SVG, PNG Icon, Symbol. Download Image.">
            <a:extLst>
              <a:ext uri="{FF2B5EF4-FFF2-40B4-BE49-F238E27FC236}">
                <a16:creationId xmlns:a16="http://schemas.microsoft.com/office/drawing/2014/main" id="{98E7B592-C98E-159A-5088-7414C4473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372" y="4126345"/>
            <a:ext cx="1484745" cy="1484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ands up - Free business icons">
            <a:extLst>
              <a:ext uri="{FF2B5EF4-FFF2-40B4-BE49-F238E27FC236}">
                <a16:creationId xmlns:a16="http://schemas.microsoft.com/office/drawing/2014/main" id="{44AE2C37-7D1C-F458-7C9D-A865B89FF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73" y="5789948"/>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250ACB5-6AFF-4822-3244-954C436239F2}"/>
              </a:ext>
            </a:extLst>
          </p:cNvPr>
          <p:cNvSpPr txBox="1"/>
          <p:nvPr/>
        </p:nvSpPr>
        <p:spPr>
          <a:xfrm>
            <a:off x="9350366" y="731519"/>
            <a:ext cx="2003434" cy="1200329"/>
          </a:xfrm>
          <a:prstGeom prst="rect">
            <a:avLst/>
          </a:prstGeom>
          <a:noFill/>
        </p:spPr>
        <p:txBody>
          <a:bodyPr wrap="none" rtlCol="0">
            <a:spAutoFit/>
          </a:bodyPr>
          <a:lstStyle/>
          <a:p>
            <a:r>
              <a:rPr lang="en-GB" sz="3600" noProof="0" dirty="0"/>
              <a:t>SCAM ❌</a:t>
            </a:r>
          </a:p>
          <a:p>
            <a:endParaRPr lang="en-GB" sz="3600" noProof="0" dirty="0"/>
          </a:p>
        </p:txBody>
      </p:sp>
    </p:spTree>
    <p:extLst>
      <p:ext uri="{BB962C8B-B14F-4D97-AF65-F5344CB8AC3E}">
        <p14:creationId xmlns:p14="http://schemas.microsoft.com/office/powerpoint/2010/main" val="55653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94A60-B5A6-E879-825D-F82AD5C98722}"/>
              </a:ext>
            </a:extLst>
          </p:cNvPr>
          <p:cNvPicPr>
            <a:picLocks noChangeAspect="1"/>
          </p:cNvPicPr>
          <p:nvPr/>
        </p:nvPicPr>
        <p:blipFill>
          <a:blip r:embed="rId3"/>
          <a:stretch>
            <a:fillRect/>
          </a:stretch>
        </p:blipFill>
        <p:spPr>
          <a:xfrm>
            <a:off x="2057402" y="1125144"/>
            <a:ext cx="9296398" cy="5492422"/>
          </a:xfrm>
          <a:prstGeom prst="rect">
            <a:avLst/>
          </a:prstGeom>
        </p:spPr>
      </p:pic>
      <p:sp>
        <p:nvSpPr>
          <p:cNvPr id="2" name="Title 1">
            <a:extLst>
              <a:ext uri="{FF2B5EF4-FFF2-40B4-BE49-F238E27FC236}">
                <a16:creationId xmlns:a16="http://schemas.microsoft.com/office/drawing/2014/main" id="{2E777C93-FCD0-30AD-5202-59B55ACE4320}"/>
              </a:ext>
            </a:extLst>
          </p:cNvPr>
          <p:cNvSpPr>
            <a:spLocks noGrp="1"/>
          </p:cNvSpPr>
          <p:nvPr>
            <p:ph type="title"/>
          </p:nvPr>
        </p:nvSpPr>
        <p:spPr>
          <a:xfrm>
            <a:off x="838200" y="656070"/>
            <a:ext cx="10515600" cy="1325563"/>
          </a:xfrm>
        </p:spPr>
        <p:txBody>
          <a:bodyPr/>
          <a:lstStyle/>
          <a:p>
            <a:r>
              <a:rPr lang="en-GB" noProof="0" dirty="0"/>
              <a:t>Message 7</a:t>
            </a:r>
          </a:p>
        </p:txBody>
      </p:sp>
      <p:pic>
        <p:nvPicPr>
          <p:cNvPr id="5" name="Picture 6" descr="Hands up - Free business icons">
            <a:extLst>
              <a:ext uri="{FF2B5EF4-FFF2-40B4-BE49-F238E27FC236}">
                <a16:creationId xmlns:a16="http://schemas.microsoft.com/office/drawing/2014/main" id="{E976B0F9-7EEF-CCF6-3756-7C495C4A4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73" y="5789948"/>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E3FB57-9C7E-E7B4-1A04-3AB0CFBD0DFA}"/>
              </a:ext>
            </a:extLst>
          </p:cNvPr>
          <p:cNvSpPr txBox="1"/>
          <p:nvPr/>
        </p:nvSpPr>
        <p:spPr>
          <a:xfrm>
            <a:off x="9350366" y="731519"/>
            <a:ext cx="2003434" cy="1200329"/>
          </a:xfrm>
          <a:prstGeom prst="rect">
            <a:avLst/>
          </a:prstGeom>
          <a:noFill/>
        </p:spPr>
        <p:txBody>
          <a:bodyPr wrap="none" rtlCol="0">
            <a:spAutoFit/>
          </a:bodyPr>
          <a:lstStyle/>
          <a:p>
            <a:r>
              <a:rPr lang="en-GB" sz="3600" noProof="0" dirty="0"/>
              <a:t>SCAM ❌</a:t>
            </a:r>
          </a:p>
          <a:p>
            <a:endParaRPr lang="en-GB" sz="3600" noProof="0" dirty="0"/>
          </a:p>
        </p:txBody>
      </p:sp>
    </p:spTree>
    <p:extLst>
      <p:ext uri="{BB962C8B-B14F-4D97-AF65-F5344CB8AC3E}">
        <p14:creationId xmlns:p14="http://schemas.microsoft.com/office/powerpoint/2010/main" val="33894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3A138-46D6-9B1B-E4CC-EB61726FA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CF5F9-23F0-BD2E-CEDB-9539900B4B59}"/>
              </a:ext>
            </a:extLst>
          </p:cNvPr>
          <p:cNvSpPr>
            <a:spLocks noGrp="1"/>
          </p:cNvSpPr>
          <p:nvPr>
            <p:ph type="title"/>
          </p:nvPr>
        </p:nvSpPr>
        <p:spPr/>
        <p:txBody>
          <a:bodyPr/>
          <a:lstStyle/>
          <a:p>
            <a:r>
              <a:rPr lang="en-GB" noProof="0" dirty="0"/>
              <a:t>Your Action Plan</a:t>
            </a:r>
          </a:p>
        </p:txBody>
      </p:sp>
      <p:sp>
        <p:nvSpPr>
          <p:cNvPr id="3" name="Text Placeholder 2">
            <a:extLst>
              <a:ext uri="{FF2B5EF4-FFF2-40B4-BE49-F238E27FC236}">
                <a16:creationId xmlns:a16="http://schemas.microsoft.com/office/drawing/2014/main" id="{F4B5B439-CA44-9931-47CD-A04D7DA3D26F}"/>
              </a:ext>
            </a:extLst>
          </p:cNvPr>
          <p:cNvSpPr>
            <a:spLocks noGrp="1"/>
          </p:cNvSpPr>
          <p:nvPr>
            <p:ph type="body" idx="1"/>
          </p:nvPr>
        </p:nvSpPr>
        <p:spPr/>
        <p:txBody>
          <a:bodyPr/>
          <a:lstStyle/>
          <a:p>
            <a:r>
              <a:rPr lang="en-GB" noProof="0" dirty="0"/>
              <a:t>Building better habits</a:t>
            </a:r>
          </a:p>
        </p:txBody>
      </p:sp>
    </p:spTree>
    <p:extLst>
      <p:ext uri="{BB962C8B-B14F-4D97-AF65-F5344CB8AC3E}">
        <p14:creationId xmlns:p14="http://schemas.microsoft.com/office/powerpoint/2010/main" val="1324534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0ABC-2B64-3A78-8B84-60F83A85E1E1}"/>
              </a:ext>
            </a:extLst>
          </p:cNvPr>
          <p:cNvSpPr>
            <a:spLocks noGrp="1"/>
          </p:cNvSpPr>
          <p:nvPr>
            <p:ph type="title"/>
          </p:nvPr>
        </p:nvSpPr>
        <p:spPr/>
        <p:txBody>
          <a:bodyPr/>
          <a:lstStyle/>
          <a:p>
            <a:r>
              <a:rPr lang="en-GB" noProof="0" dirty="0"/>
              <a:t>What have we learned so far?</a:t>
            </a:r>
          </a:p>
        </p:txBody>
      </p:sp>
      <p:pic>
        <p:nvPicPr>
          <p:cNvPr id="4" name="Picture 2" descr="Tick Sign Vector Art, Icons, and Graphics for Free Download">
            <a:extLst>
              <a:ext uri="{FF2B5EF4-FFF2-40B4-BE49-F238E27FC236}">
                <a16:creationId xmlns:a16="http://schemas.microsoft.com/office/drawing/2014/main" id="{F91A08D0-A235-F07C-7421-B81684872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57" y="1690688"/>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3746F4-A919-3266-424C-5DF28DE5D883}"/>
              </a:ext>
            </a:extLst>
          </p:cNvPr>
          <p:cNvSpPr txBox="1"/>
          <p:nvPr/>
        </p:nvSpPr>
        <p:spPr>
          <a:xfrm>
            <a:off x="1251857" y="1690688"/>
            <a:ext cx="1981200" cy="923330"/>
          </a:xfrm>
          <a:prstGeom prst="rect">
            <a:avLst/>
          </a:prstGeom>
          <a:noFill/>
        </p:spPr>
        <p:txBody>
          <a:bodyPr wrap="square" rtlCol="0">
            <a:spAutoFit/>
          </a:bodyPr>
          <a:lstStyle/>
          <a:p>
            <a:r>
              <a:rPr lang="en-GB" noProof="0" dirty="0"/>
              <a:t>Skill 1: Stop, Question, Check, Decide</a:t>
            </a:r>
          </a:p>
        </p:txBody>
      </p:sp>
      <p:pic>
        <p:nvPicPr>
          <p:cNvPr id="6" name="Picture 2" descr="Tick Sign Vector Art, Icons, and Graphics for Free Download">
            <a:extLst>
              <a:ext uri="{FF2B5EF4-FFF2-40B4-BE49-F238E27FC236}">
                <a16:creationId xmlns:a16="http://schemas.microsoft.com/office/drawing/2014/main" id="{4D83215A-D89F-9426-AC0B-8BA657500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57" y="2617227"/>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375DB63-5D12-00BB-837E-D7915544D7AC}"/>
              </a:ext>
            </a:extLst>
          </p:cNvPr>
          <p:cNvSpPr txBox="1"/>
          <p:nvPr/>
        </p:nvSpPr>
        <p:spPr>
          <a:xfrm>
            <a:off x="1251857" y="2755726"/>
            <a:ext cx="1981200" cy="646331"/>
          </a:xfrm>
          <a:prstGeom prst="rect">
            <a:avLst/>
          </a:prstGeom>
          <a:noFill/>
        </p:spPr>
        <p:txBody>
          <a:bodyPr wrap="square" rtlCol="0">
            <a:spAutoFit/>
          </a:bodyPr>
          <a:lstStyle/>
          <a:p>
            <a:r>
              <a:rPr lang="en-GB" noProof="0" dirty="0"/>
              <a:t>Skill 2: Lateral reading</a:t>
            </a:r>
          </a:p>
        </p:txBody>
      </p:sp>
      <p:pic>
        <p:nvPicPr>
          <p:cNvPr id="8" name="Picture 2" descr="Tick Sign Vector Art, Icons, and Graphics for Free Download">
            <a:extLst>
              <a:ext uri="{FF2B5EF4-FFF2-40B4-BE49-F238E27FC236}">
                <a16:creationId xmlns:a16="http://schemas.microsoft.com/office/drawing/2014/main" id="{E4A28E4A-09C5-9805-AFD8-DADFC2281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57" y="3429000"/>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FD8EEE7-FD57-4F6A-7F58-2569741C3269}"/>
              </a:ext>
            </a:extLst>
          </p:cNvPr>
          <p:cNvSpPr txBox="1"/>
          <p:nvPr/>
        </p:nvSpPr>
        <p:spPr>
          <a:xfrm>
            <a:off x="1251857" y="3567499"/>
            <a:ext cx="1981200" cy="646331"/>
          </a:xfrm>
          <a:prstGeom prst="rect">
            <a:avLst/>
          </a:prstGeom>
          <a:noFill/>
        </p:spPr>
        <p:txBody>
          <a:bodyPr wrap="square" rtlCol="0">
            <a:spAutoFit/>
          </a:bodyPr>
          <a:lstStyle/>
          <a:p>
            <a:r>
              <a:rPr lang="en-GB" noProof="0" dirty="0"/>
              <a:t>Skill 3: Reverse Image Searching</a:t>
            </a:r>
          </a:p>
        </p:txBody>
      </p:sp>
      <p:pic>
        <p:nvPicPr>
          <p:cNvPr id="10" name="Picture 2" descr="Tick Sign Vector Art, Icons, and Graphics for Free Download">
            <a:extLst>
              <a:ext uri="{FF2B5EF4-FFF2-40B4-BE49-F238E27FC236}">
                <a16:creationId xmlns:a16="http://schemas.microsoft.com/office/drawing/2014/main" id="{C5EF5F83-A2A5-B70C-3318-4590FA1B9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57" y="4213830"/>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6716A5-BC38-A249-38A8-4CD855E83778}"/>
              </a:ext>
            </a:extLst>
          </p:cNvPr>
          <p:cNvSpPr txBox="1"/>
          <p:nvPr/>
        </p:nvSpPr>
        <p:spPr>
          <a:xfrm>
            <a:off x="1251857" y="4352329"/>
            <a:ext cx="1981200" cy="646331"/>
          </a:xfrm>
          <a:prstGeom prst="rect">
            <a:avLst/>
          </a:prstGeom>
          <a:noFill/>
        </p:spPr>
        <p:txBody>
          <a:bodyPr wrap="square" rtlCol="0">
            <a:spAutoFit/>
          </a:bodyPr>
          <a:lstStyle/>
          <a:p>
            <a:r>
              <a:rPr lang="en-GB" noProof="0" dirty="0"/>
              <a:t>Skill 4: Check the Date</a:t>
            </a:r>
          </a:p>
        </p:txBody>
      </p:sp>
      <p:pic>
        <p:nvPicPr>
          <p:cNvPr id="12" name="Picture 2" descr="Tick Sign Vector Art, Icons, and Graphics for Free Download">
            <a:extLst>
              <a:ext uri="{FF2B5EF4-FFF2-40B4-BE49-F238E27FC236}">
                <a16:creationId xmlns:a16="http://schemas.microsoft.com/office/drawing/2014/main" id="{D73FDAEE-B5E1-D641-CDD4-4CFC8416F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57" y="5025603"/>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F109013-6527-BBCC-9138-2A92EFC6C9F5}"/>
              </a:ext>
            </a:extLst>
          </p:cNvPr>
          <p:cNvSpPr txBox="1"/>
          <p:nvPr/>
        </p:nvSpPr>
        <p:spPr>
          <a:xfrm>
            <a:off x="1251856" y="5164102"/>
            <a:ext cx="2528455" cy="646331"/>
          </a:xfrm>
          <a:prstGeom prst="rect">
            <a:avLst/>
          </a:prstGeom>
          <a:noFill/>
        </p:spPr>
        <p:txBody>
          <a:bodyPr wrap="square" rtlCol="0">
            <a:spAutoFit/>
          </a:bodyPr>
          <a:lstStyle/>
          <a:p>
            <a:r>
              <a:rPr lang="en-GB" noProof="0" dirty="0"/>
              <a:t>Skill 5: Cross-reference multiple sources</a:t>
            </a:r>
          </a:p>
        </p:txBody>
      </p:sp>
      <p:pic>
        <p:nvPicPr>
          <p:cNvPr id="14" name="Picture 2" descr="Tick Sign Vector Art, Icons, and Graphics for Free Download">
            <a:extLst>
              <a:ext uri="{FF2B5EF4-FFF2-40B4-BE49-F238E27FC236}">
                <a16:creationId xmlns:a16="http://schemas.microsoft.com/office/drawing/2014/main" id="{FB34CEEA-B4B1-EC7D-988E-03AA14BC6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57" y="5837375"/>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EEDC37B-A623-1EFC-A376-793C8D39E652}"/>
              </a:ext>
            </a:extLst>
          </p:cNvPr>
          <p:cNvSpPr txBox="1"/>
          <p:nvPr/>
        </p:nvSpPr>
        <p:spPr>
          <a:xfrm>
            <a:off x="1251856" y="5975874"/>
            <a:ext cx="2528455" cy="646331"/>
          </a:xfrm>
          <a:prstGeom prst="rect">
            <a:avLst/>
          </a:prstGeom>
          <a:noFill/>
        </p:spPr>
        <p:txBody>
          <a:bodyPr wrap="square" rtlCol="0">
            <a:spAutoFit/>
          </a:bodyPr>
          <a:lstStyle/>
          <a:p>
            <a:r>
              <a:rPr lang="en-GB" noProof="0" dirty="0"/>
              <a:t>Skill 6: Look for Original Sources</a:t>
            </a:r>
          </a:p>
        </p:txBody>
      </p:sp>
      <p:sp>
        <p:nvSpPr>
          <p:cNvPr id="16" name="TextBox 15">
            <a:extLst>
              <a:ext uri="{FF2B5EF4-FFF2-40B4-BE49-F238E27FC236}">
                <a16:creationId xmlns:a16="http://schemas.microsoft.com/office/drawing/2014/main" id="{89C49796-1BEA-6593-2AB6-C2DA0C383F0D}"/>
              </a:ext>
            </a:extLst>
          </p:cNvPr>
          <p:cNvSpPr txBox="1"/>
          <p:nvPr/>
        </p:nvSpPr>
        <p:spPr>
          <a:xfrm>
            <a:off x="4144145" y="1841862"/>
            <a:ext cx="642135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is misinformation, disinformation, fake news</a:t>
            </a:r>
          </a:p>
          <a:p>
            <a:pPr marL="285750" indent="-285750">
              <a:buFont typeface="Arial" panose="020B0604020202020204" pitchFamily="34" charset="0"/>
              <a:buChar char="•"/>
            </a:pPr>
            <a:r>
              <a:rPr lang="en-US" sz="2400" dirty="0"/>
              <a:t>The difference between bias and accuracy</a:t>
            </a:r>
          </a:p>
          <a:p>
            <a:pPr marL="285750" indent="-285750">
              <a:buFont typeface="Arial" panose="020B0604020202020204" pitchFamily="34" charset="0"/>
              <a:buChar char="•"/>
            </a:pPr>
            <a:r>
              <a:rPr lang="en-US" sz="2400" dirty="0"/>
              <a:t>How to spot fake news</a:t>
            </a:r>
          </a:p>
          <a:p>
            <a:pPr marL="285750" indent="-285750">
              <a:buFont typeface="Arial" panose="020B0604020202020204" pitchFamily="34" charset="0"/>
              <a:buChar char="•"/>
            </a:pPr>
            <a:r>
              <a:rPr lang="en-US" sz="2400" dirty="0"/>
              <a:t>How to conduct fact checking and cross referencing</a:t>
            </a:r>
          </a:p>
          <a:p>
            <a:pPr marL="285750" indent="-285750">
              <a:buFont typeface="Arial" panose="020B0604020202020204" pitchFamily="34" charset="0"/>
              <a:buChar char="•"/>
            </a:pPr>
            <a:r>
              <a:rPr lang="en-US" sz="2400" dirty="0"/>
              <a:t>How to spot scams</a:t>
            </a:r>
          </a:p>
          <a:p>
            <a:pPr marL="285750" indent="-285750">
              <a:buFont typeface="Arial" panose="020B0604020202020204" pitchFamily="34" charset="0"/>
              <a:buChar char="•"/>
            </a:pPr>
            <a:r>
              <a:rPr lang="en-US" sz="2400" dirty="0"/>
              <a:t>Different type of scams </a:t>
            </a:r>
          </a:p>
          <a:p>
            <a:pPr marL="285750" indent="-285750">
              <a:buFont typeface="Arial" panose="020B0604020202020204" pitchFamily="34" charset="0"/>
              <a:buChar char="•"/>
            </a:pPr>
            <a:r>
              <a:rPr lang="en-US" sz="2400" dirty="0"/>
              <a:t>What to do if you have been scammed</a:t>
            </a:r>
          </a:p>
          <a:p>
            <a:pPr marL="285750" indent="-285750">
              <a:buFont typeface="Arial" panose="020B0604020202020204" pitchFamily="34" charset="0"/>
              <a:buChar char="•"/>
            </a:pPr>
            <a:endParaRPr lang="en-US" sz="2400" dirty="0"/>
          </a:p>
        </p:txBody>
      </p:sp>
      <p:pic>
        <p:nvPicPr>
          <p:cNvPr id="17" name="Picture 2" descr="Tick Sign Vector Art, Icons, and Graphics for Free Download">
            <a:extLst>
              <a:ext uri="{FF2B5EF4-FFF2-40B4-BE49-F238E27FC236}">
                <a16:creationId xmlns:a16="http://schemas.microsoft.com/office/drawing/2014/main" id="{EA825746-4C19-76A0-CDFE-F002178D9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145" y="5698875"/>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562683E-4619-3EEA-BC60-23F1EBFD1690}"/>
              </a:ext>
            </a:extLst>
          </p:cNvPr>
          <p:cNvSpPr txBox="1"/>
          <p:nvPr/>
        </p:nvSpPr>
        <p:spPr>
          <a:xfrm>
            <a:off x="5067475" y="5671887"/>
            <a:ext cx="1981200" cy="923330"/>
          </a:xfrm>
          <a:prstGeom prst="rect">
            <a:avLst/>
          </a:prstGeom>
          <a:noFill/>
        </p:spPr>
        <p:txBody>
          <a:bodyPr wrap="square" rtlCol="0">
            <a:spAutoFit/>
          </a:bodyPr>
          <a:lstStyle/>
          <a:p>
            <a:r>
              <a:rPr lang="en-GB" noProof="0" dirty="0"/>
              <a:t>Skill 7: Recognising scam texts and emails</a:t>
            </a:r>
          </a:p>
        </p:txBody>
      </p:sp>
    </p:spTree>
    <p:extLst>
      <p:ext uri="{BB962C8B-B14F-4D97-AF65-F5344CB8AC3E}">
        <p14:creationId xmlns:p14="http://schemas.microsoft.com/office/powerpoint/2010/main" val="219156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DB48-55E1-6917-6657-D85305A4B7F6}"/>
              </a:ext>
            </a:extLst>
          </p:cNvPr>
          <p:cNvSpPr>
            <a:spLocks noGrp="1"/>
          </p:cNvSpPr>
          <p:nvPr>
            <p:ph type="title"/>
          </p:nvPr>
        </p:nvSpPr>
        <p:spPr/>
        <p:txBody>
          <a:bodyPr/>
          <a:lstStyle/>
          <a:p>
            <a:r>
              <a:rPr lang="en-US" dirty="0"/>
              <a:t>Before you share – STOP – The 3-step check</a:t>
            </a:r>
          </a:p>
        </p:txBody>
      </p:sp>
      <p:graphicFrame>
        <p:nvGraphicFramePr>
          <p:cNvPr id="4" name="Content Placeholder 3">
            <a:extLst>
              <a:ext uri="{FF2B5EF4-FFF2-40B4-BE49-F238E27FC236}">
                <a16:creationId xmlns:a16="http://schemas.microsoft.com/office/drawing/2014/main" id="{A9C85716-0DEA-E8D7-2DAB-406264342485}"/>
              </a:ext>
            </a:extLst>
          </p:cNvPr>
          <p:cNvGraphicFramePr>
            <a:graphicFrameLocks noGrp="1"/>
          </p:cNvGraphicFramePr>
          <p:nvPr>
            <p:ph idx="1"/>
            <p:extLst>
              <p:ext uri="{D42A27DB-BD31-4B8C-83A1-F6EECF244321}">
                <p14:modId xmlns:p14="http://schemas.microsoft.com/office/powerpoint/2010/main" val="37874110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9595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C84E-0CB4-6E78-6388-4D03F85F066D}"/>
              </a:ext>
            </a:extLst>
          </p:cNvPr>
          <p:cNvSpPr>
            <a:spLocks noGrp="1"/>
          </p:cNvSpPr>
          <p:nvPr>
            <p:ph type="title"/>
          </p:nvPr>
        </p:nvSpPr>
        <p:spPr/>
        <p:txBody>
          <a:bodyPr/>
          <a:lstStyle/>
          <a:p>
            <a:r>
              <a:rPr lang="en-US" dirty="0"/>
              <a:t>Responding to false information</a:t>
            </a:r>
          </a:p>
        </p:txBody>
      </p:sp>
      <p:sp>
        <p:nvSpPr>
          <p:cNvPr id="3" name="Content Placeholder 2">
            <a:extLst>
              <a:ext uri="{FF2B5EF4-FFF2-40B4-BE49-F238E27FC236}">
                <a16:creationId xmlns:a16="http://schemas.microsoft.com/office/drawing/2014/main" id="{6B526721-17FC-50D9-7458-1D5017912ABB}"/>
              </a:ext>
            </a:extLst>
          </p:cNvPr>
          <p:cNvSpPr>
            <a:spLocks noGrp="1"/>
          </p:cNvSpPr>
          <p:nvPr>
            <p:ph idx="1"/>
          </p:nvPr>
        </p:nvSpPr>
        <p:spPr/>
        <p:txBody>
          <a:bodyPr/>
          <a:lstStyle/>
          <a:p>
            <a:r>
              <a:rPr lang="en-US" dirty="0"/>
              <a:t>Challenging misinformation can be difficult</a:t>
            </a:r>
          </a:p>
          <a:p>
            <a:pPr lvl="1"/>
            <a:r>
              <a:rPr lang="en-US" dirty="0"/>
              <a:t>Are you close to them?</a:t>
            </a:r>
          </a:p>
          <a:p>
            <a:pPr lvl="1"/>
            <a:r>
              <a:rPr lang="en-US" dirty="0"/>
              <a:t>Are you sure you are right?</a:t>
            </a:r>
          </a:p>
          <a:p>
            <a:pPr lvl="1"/>
            <a:r>
              <a:rPr lang="en-US" dirty="0"/>
              <a:t>Is it worth it?</a:t>
            </a:r>
          </a:p>
          <a:p>
            <a:pPr lvl="1"/>
            <a:r>
              <a:rPr lang="en-US" dirty="0"/>
              <a:t>Would it damage the relationship?</a:t>
            </a:r>
          </a:p>
          <a:p>
            <a:pPr lvl="1"/>
            <a:r>
              <a:rPr lang="en-US" dirty="0"/>
              <a:t>Could the misinformation cause harm?</a:t>
            </a:r>
          </a:p>
          <a:p>
            <a:pPr lvl="1"/>
            <a:r>
              <a:rPr lang="en-US" dirty="0"/>
              <a:t>How misinformed are they?</a:t>
            </a:r>
          </a:p>
          <a:p>
            <a:pPr lvl="1"/>
            <a:r>
              <a:rPr lang="en-US" dirty="0"/>
              <a:t>How emotional are you?</a:t>
            </a:r>
          </a:p>
          <a:p>
            <a:pPr lvl="1"/>
            <a:r>
              <a:rPr lang="en-US" dirty="0"/>
              <a:t>Are you equipped to have the conversation?</a:t>
            </a:r>
          </a:p>
        </p:txBody>
      </p:sp>
    </p:spTree>
    <p:extLst>
      <p:ext uri="{BB962C8B-B14F-4D97-AF65-F5344CB8AC3E}">
        <p14:creationId xmlns:p14="http://schemas.microsoft.com/office/powerpoint/2010/main" val="3577768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7108-B2F3-4C9D-59A8-13203CF1CC50}"/>
              </a:ext>
            </a:extLst>
          </p:cNvPr>
          <p:cNvSpPr>
            <a:spLocks noGrp="1"/>
          </p:cNvSpPr>
          <p:nvPr>
            <p:ph type="title"/>
          </p:nvPr>
        </p:nvSpPr>
        <p:spPr/>
        <p:txBody>
          <a:bodyPr/>
          <a:lstStyle/>
          <a:p>
            <a:r>
              <a:rPr lang="en-US" dirty="0"/>
              <a:t>Correcting false information</a:t>
            </a:r>
          </a:p>
        </p:txBody>
      </p:sp>
      <p:graphicFrame>
        <p:nvGraphicFramePr>
          <p:cNvPr id="4" name="Content Placeholder 3">
            <a:extLst>
              <a:ext uri="{FF2B5EF4-FFF2-40B4-BE49-F238E27FC236}">
                <a16:creationId xmlns:a16="http://schemas.microsoft.com/office/drawing/2014/main" id="{2A804DD1-BFE6-961F-E092-FC2E2D8B62AF}"/>
              </a:ext>
            </a:extLst>
          </p:cNvPr>
          <p:cNvGraphicFramePr>
            <a:graphicFrameLocks noGrp="1"/>
          </p:cNvGraphicFramePr>
          <p:nvPr>
            <p:ph idx="1"/>
            <p:extLst>
              <p:ext uri="{D42A27DB-BD31-4B8C-83A1-F6EECF244321}">
                <p14:modId xmlns:p14="http://schemas.microsoft.com/office/powerpoint/2010/main" val="3851847365"/>
              </p:ext>
            </p:extLst>
          </p:nvPr>
        </p:nvGraphicFramePr>
        <p:xfrm>
          <a:off x="838200" y="1825625"/>
          <a:ext cx="10515600" cy="420624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546989510"/>
                    </a:ext>
                  </a:extLst>
                </a:gridCol>
                <a:gridCol w="5257800">
                  <a:extLst>
                    <a:ext uri="{9D8B030D-6E8A-4147-A177-3AD203B41FA5}">
                      <a16:colId xmlns:a16="http://schemas.microsoft.com/office/drawing/2014/main" val="440575181"/>
                    </a:ext>
                  </a:extLst>
                </a:gridCol>
              </a:tblGrid>
              <a:tr h="370840">
                <a:tc>
                  <a:txBody>
                    <a:bodyPr/>
                    <a:lstStyle/>
                    <a:p>
                      <a:pPr algn="ctr"/>
                      <a:r>
                        <a:rPr lang="en-US" sz="2400" dirty="0"/>
                        <a:t>Do’s</a:t>
                      </a:r>
                    </a:p>
                  </a:txBody>
                  <a:tcPr/>
                </a:tc>
                <a:tc>
                  <a:txBody>
                    <a:bodyPr/>
                    <a:lstStyle/>
                    <a:p>
                      <a:pPr algn="ctr"/>
                      <a:r>
                        <a:rPr lang="en-US" sz="2400" dirty="0"/>
                        <a:t>Don’ts</a:t>
                      </a:r>
                    </a:p>
                  </a:txBody>
                  <a:tcPr/>
                </a:tc>
                <a:extLst>
                  <a:ext uri="{0D108BD9-81ED-4DB2-BD59-A6C34878D82A}">
                    <a16:rowId xmlns:a16="http://schemas.microsoft.com/office/drawing/2014/main" val="1592022634"/>
                  </a:ext>
                </a:extLst>
              </a:tr>
              <a:tr h="370840">
                <a:tc>
                  <a:txBody>
                    <a:bodyPr/>
                    <a:lstStyle/>
                    <a:p>
                      <a:r>
                        <a:rPr lang="en-GB" sz="2400" dirty="0"/>
                        <a:t>✓ Be kind and respectful </a:t>
                      </a:r>
                    </a:p>
                    <a:p>
                      <a:r>
                        <a:rPr lang="en-GB" sz="2400" dirty="0"/>
                        <a:t>✓ Ask questions ("Where did you see this?") </a:t>
                      </a:r>
                    </a:p>
                    <a:p>
                      <a:r>
                        <a:rPr lang="en-GB" sz="2400" dirty="0"/>
                        <a:t>✓ Share fact-checking links </a:t>
                      </a:r>
                    </a:p>
                    <a:p>
                      <a:r>
                        <a:rPr lang="en-GB" sz="2400" dirty="0"/>
                        <a:t>✓ Explain why it matters </a:t>
                      </a:r>
                    </a:p>
                    <a:p>
                      <a:r>
                        <a:rPr lang="en-GB" sz="2400" dirty="0"/>
                        <a:t>✓ Use private messages for family</a:t>
                      </a:r>
                    </a:p>
                    <a:p>
                      <a:r>
                        <a:rPr lang="en-GB" sz="2400" dirty="0"/>
                        <a:t>✓ Educate them rather than challenging them</a:t>
                      </a:r>
                    </a:p>
                    <a:p>
                      <a:r>
                        <a:rPr lang="en-GB" sz="2400" dirty="0"/>
                        <a:t>✓ Accept that sometimes minds can’t be changed</a:t>
                      </a:r>
                      <a:endParaRPr lang="en-US" sz="2400" dirty="0"/>
                    </a:p>
                  </a:txBody>
                  <a:tcPr/>
                </a:tc>
                <a:tc>
                  <a:txBody>
                    <a:bodyPr/>
                    <a:lstStyle/>
                    <a:p>
                      <a:r>
                        <a:rPr lang="en-GB" sz="2400" dirty="0"/>
                        <a:t>✗ Use others you know for support (spreads it further)</a:t>
                      </a:r>
                    </a:p>
                    <a:p>
                      <a:r>
                        <a:rPr lang="en-GB" sz="2400" dirty="0"/>
                        <a:t>✗ Be condescending ("How could you believe that?") </a:t>
                      </a:r>
                    </a:p>
                    <a:p>
                      <a:r>
                        <a:rPr lang="en-GB" sz="2400" dirty="0"/>
                        <a:t>✗ Share the false claim to debunk it (spreads it further) </a:t>
                      </a:r>
                    </a:p>
                    <a:p>
                      <a:r>
                        <a:rPr lang="en-GB" sz="2400" dirty="0"/>
                        <a:t>✗ Get into public arguments </a:t>
                      </a:r>
                    </a:p>
                    <a:p>
                      <a:r>
                        <a:rPr lang="en-GB" sz="2400" dirty="0"/>
                        <a:t>✗ Expect to change minds immediately</a:t>
                      </a:r>
                      <a:endParaRPr lang="en-US" sz="2400" dirty="0"/>
                    </a:p>
                  </a:txBody>
                  <a:tcPr/>
                </a:tc>
                <a:extLst>
                  <a:ext uri="{0D108BD9-81ED-4DB2-BD59-A6C34878D82A}">
                    <a16:rowId xmlns:a16="http://schemas.microsoft.com/office/drawing/2014/main" val="1543606512"/>
                  </a:ext>
                </a:extLst>
              </a:tr>
            </a:tbl>
          </a:graphicData>
        </a:graphic>
      </p:graphicFrame>
    </p:spTree>
    <p:extLst>
      <p:ext uri="{BB962C8B-B14F-4D97-AF65-F5344CB8AC3E}">
        <p14:creationId xmlns:p14="http://schemas.microsoft.com/office/powerpoint/2010/main" val="34390367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6B94-1ACF-B212-4BDD-003F1736910A}"/>
              </a:ext>
            </a:extLst>
          </p:cNvPr>
          <p:cNvSpPr>
            <a:spLocks noGrp="1"/>
          </p:cNvSpPr>
          <p:nvPr>
            <p:ph type="title"/>
          </p:nvPr>
        </p:nvSpPr>
        <p:spPr/>
        <p:txBody>
          <a:bodyPr/>
          <a:lstStyle/>
          <a:p>
            <a:r>
              <a:rPr lang="en-US" dirty="0"/>
              <a:t>Reporting false content</a:t>
            </a:r>
          </a:p>
        </p:txBody>
      </p:sp>
      <p:pic>
        <p:nvPicPr>
          <p:cNvPr id="23554" name="Picture 2" descr="How to Report a Post on Facebook (with Pictures) - wikiHow Tech">
            <a:extLst>
              <a:ext uri="{FF2B5EF4-FFF2-40B4-BE49-F238E27FC236}">
                <a16:creationId xmlns:a16="http://schemas.microsoft.com/office/drawing/2014/main" id="{805BDDF3-B9F8-3FA8-DC9F-6C1261BAC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43" y="1381942"/>
            <a:ext cx="2729411" cy="20470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AB9527-F03F-9DC9-8931-B79DE67DDE47}"/>
              </a:ext>
            </a:extLst>
          </p:cNvPr>
          <p:cNvSpPr txBox="1"/>
          <p:nvPr/>
        </p:nvSpPr>
        <p:spPr>
          <a:xfrm>
            <a:off x="1371600" y="3618411"/>
            <a:ext cx="1166088" cy="369332"/>
          </a:xfrm>
          <a:prstGeom prst="rect">
            <a:avLst/>
          </a:prstGeom>
          <a:noFill/>
        </p:spPr>
        <p:txBody>
          <a:bodyPr wrap="none" rtlCol="0">
            <a:spAutoFit/>
          </a:bodyPr>
          <a:lstStyle/>
          <a:p>
            <a:r>
              <a:rPr lang="en-US" dirty="0"/>
              <a:t>Facebook</a:t>
            </a:r>
          </a:p>
        </p:txBody>
      </p:sp>
      <p:pic>
        <p:nvPicPr>
          <p:cNvPr id="23556" name="Picture 4" descr="How To Report a Tweet | Make X Safer | TweetDelete">
            <a:extLst>
              <a:ext uri="{FF2B5EF4-FFF2-40B4-BE49-F238E27FC236}">
                <a16:creationId xmlns:a16="http://schemas.microsoft.com/office/drawing/2014/main" id="{018BF82A-4E60-455B-E709-4F17957C7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611" y="1381942"/>
            <a:ext cx="4193177" cy="4193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405479-5834-4D04-3593-93BDDCBE8FE3}"/>
              </a:ext>
            </a:extLst>
          </p:cNvPr>
          <p:cNvSpPr txBox="1"/>
          <p:nvPr/>
        </p:nvSpPr>
        <p:spPr>
          <a:xfrm>
            <a:off x="5081186" y="5575119"/>
            <a:ext cx="1166025" cy="369332"/>
          </a:xfrm>
          <a:prstGeom prst="rect">
            <a:avLst/>
          </a:prstGeom>
          <a:noFill/>
        </p:spPr>
        <p:txBody>
          <a:bodyPr wrap="none" rtlCol="0">
            <a:spAutoFit/>
          </a:bodyPr>
          <a:lstStyle/>
          <a:p>
            <a:r>
              <a:rPr lang="en-US" dirty="0"/>
              <a:t>X (Twitter)</a:t>
            </a:r>
          </a:p>
        </p:txBody>
      </p:sp>
      <p:pic>
        <p:nvPicPr>
          <p:cNvPr id="23558" name="Picture 6">
            <a:extLst>
              <a:ext uri="{FF2B5EF4-FFF2-40B4-BE49-F238E27FC236}">
                <a16:creationId xmlns:a16="http://schemas.microsoft.com/office/drawing/2014/main" id="{B3198280-EF62-5AC1-A4CA-6028A8B0A4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44" b="36909"/>
          <a:stretch>
            <a:fillRect/>
          </a:stretch>
        </p:blipFill>
        <p:spPr bwMode="auto">
          <a:xfrm>
            <a:off x="8192588" y="1355816"/>
            <a:ext cx="2729411" cy="4326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E5844D-2512-6341-2AC4-2425490F8668}"/>
              </a:ext>
            </a:extLst>
          </p:cNvPr>
          <p:cNvSpPr txBox="1"/>
          <p:nvPr/>
        </p:nvSpPr>
        <p:spPr>
          <a:xfrm>
            <a:off x="8947062" y="5630942"/>
            <a:ext cx="1220462" cy="369332"/>
          </a:xfrm>
          <a:prstGeom prst="rect">
            <a:avLst/>
          </a:prstGeom>
          <a:noFill/>
        </p:spPr>
        <p:txBody>
          <a:bodyPr wrap="none" rtlCol="0">
            <a:spAutoFit/>
          </a:bodyPr>
          <a:lstStyle/>
          <a:p>
            <a:r>
              <a:rPr lang="en-US" dirty="0"/>
              <a:t>WhatsApp</a:t>
            </a:r>
          </a:p>
        </p:txBody>
      </p:sp>
    </p:spTree>
    <p:extLst>
      <p:ext uri="{BB962C8B-B14F-4D97-AF65-F5344CB8AC3E}">
        <p14:creationId xmlns:p14="http://schemas.microsoft.com/office/powerpoint/2010/main" val="2447116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D00D-EF6A-EEB5-5F12-A10C4251225F}"/>
              </a:ext>
            </a:extLst>
          </p:cNvPr>
          <p:cNvSpPr>
            <a:spLocks noGrp="1"/>
          </p:cNvSpPr>
          <p:nvPr>
            <p:ph type="title"/>
          </p:nvPr>
        </p:nvSpPr>
        <p:spPr/>
        <p:txBody>
          <a:bodyPr/>
          <a:lstStyle/>
          <a:p>
            <a:r>
              <a:rPr lang="en-US" dirty="0"/>
              <a:t>Building Better Habits</a:t>
            </a:r>
          </a:p>
        </p:txBody>
      </p:sp>
      <p:sp>
        <p:nvSpPr>
          <p:cNvPr id="3" name="Content Placeholder 2">
            <a:extLst>
              <a:ext uri="{FF2B5EF4-FFF2-40B4-BE49-F238E27FC236}">
                <a16:creationId xmlns:a16="http://schemas.microsoft.com/office/drawing/2014/main" id="{424D2355-7551-628C-EA66-FBE29D48BECE}"/>
              </a:ext>
            </a:extLst>
          </p:cNvPr>
          <p:cNvSpPr>
            <a:spLocks noGrp="1"/>
          </p:cNvSpPr>
          <p:nvPr>
            <p:ph idx="1"/>
          </p:nvPr>
        </p:nvSpPr>
        <p:spPr/>
        <p:txBody>
          <a:bodyPr/>
          <a:lstStyle/>
          <a:p>
            <a:pPr marL="0" indent="0">
              <a:buNone/>
            </a:pPr>
            <a:r>
              <a:rPr lang="en-GB" b="1" dirty="0"/>
              <a:t>Your Daily Information Diet:</a:t>
            </a:r>
            <a:endParaRPr lang="en-GB" dirty="0"/>
          </a:p>
          <a:p>
            <a:pPr marL="0" indent="0">
              <a:buNone/>
            </a:pPr>
            <a:r>
              <a:rPr lang="en-GB" dirty="0"/>
              <a:t>✓ Follow trusted UK sources directly </a:t>
            </a:r>
          </a:p>
          <a:p>
            <a:pPr marL="0" indent="0">
              <a:buNone/>
            </a:pPr>
            <a:r>
              <a:rPr lang="en-GB" dirty="0"/>
              <a:t>✓ Read full articles, not just headlines </a:t>
            </a:r>
          </a:p>
          <a:p>
            <a:pPr marL="0" indent="0">
              <a:buNone/>
            </a:pPr>
            <a:r>
              <a:rPr lang="en-GB" dirty="0"/>
              <a:t>✓ Diversify your sources (different perspectives) </a:t>
            </a:r>
          </a:p>
          <a:p>
            <a:pPr marL="0" indent="0">
              <a:buNone/>
            </a:pPr>
            <a:r>
              <a:rPr lang="en-GB" dirty="0"/>
              <a:t>✓ Be sceptical of shocking claims </a:t>
            </a:r>
          </a:p>
          <a:p>
            <a:pPr marL="0" indent="0">
              <a:buNone/>
            </a:pPr>
            <a:r>
              <a:rPr lang="en-GB" dirty="0"/>
              <a:t>✓ Check before you share </a:t>
            </a:r>
          </a:p>
          <a:p>
            <a:pPr marL="0" indent="0">
              <a:buNone/>
            </a:pPr>
            <a:r>
              <a:rPr lang="en-GB" dirty="0"/>
              <a:t>✓ Take breaks from social media </a:t>
            </a:r>
          </a:p>
          <a:p>
            <a:pPr marL="0" indent="0">
              <a:buNone/>
            </a:pPr>
            <a:r>
              <a:rPr lang="en-GB" dirty="0"/>
              <a:t>✓ Talk to family about what you've learned</a:t>
            </a:r>
          </a:p>
          <a:p>
            <a:endParaRPr lang="en-US" dirty="0"/>
          </a:p>
        </p:txBody>
      </p:sp>
    </p:spTree>
    <p:extLst>
      <p:ext uri="{BB962C8B-B14F-4D97-AF65-F5344CB8AC3E}">
        <p14:creationId xmlns:p14="http://schemas.microsoft.com/office/powerpoint/2010/main" val="196520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1420-40FA-BB2D-020A-F614E3B0D7B5}"/>
              </a:ext>
            </a:extLst>
          </p:cNvPr>
          <p:cNvSpPr>
            <a:spLocks noGrp="1"/>
          </p:cNvSpPr>
          <p:nvPr>
            <p:ph type="title"/>
          </p:nvPr>
        </p:nvSpPr>
        <p:spPr/>
        <p:txBody>
          <a:bodyPr/>
          <a:lstStyle/>
          <a:p>
            <a:r>
              <a:rPr lang="en-GB" noProof="0" dirty="0"/>
              <a:t>Trusted UK News Organisations</a:t>
            </a:r>
          </a:p>
        </p:txBody>
      </p:sp>
      <p:sp>
        <p:nvSpPr>
          <p:cNvPr id="3" name="Content Placeholder 2">
            <a:extLst>
              <a:ext uri="{FF2B5EF4-FFF2-40B4-BE49-F238E27FC236}">
                <a16:creationId xmlns:a16="http://schemas.microsoft.com/office/drawing/2014/main" id="{5A767359-9A5D-FF9C-FC23-92B1BB482E84}"/>
              </a:ext>
            </a:extLst>
          </p:cNvPr>
          <p:cNvSpPr>
            <a:spLocks noGrp="1"/>
          </p:cNvSpPr>
          <p:nvPr>
            <p:ph idx="1"/>
          </p:nvPr>
        </p:nvSpPr>
        <p:spPr/>
        <p:txBody>
          <a:bodyPr vert="horz" lIns="91440" tIns="45720" rIns="91440" bIns="45720" numCol="2" rtlCol="0" anchor="t">
            <a:normAutofit/>
          </a:bodyPr>
          <a:lstStyle/>
          <a:p>
            <a:pPr marL="0" indent="0">
              <a:buNone/>
            </a:pPr>
            <a:r>
              <a:rPr lang="en-GB" b="1" noProof="0" dirty="0"/>
              <a:t>Broadcasters</a:t>
            </a:r>
            <a:r>
              <a:rPr lang="en-GB" noProof="0" dirty="0"/>
              <a:t>:</a:t>
            </a:r>
          </a:p>
          <a:p>
            <a:r>
              <a:rPr lang="en-GB" noProof="0" dirty="0"/>
              <a:t>BBC</a:t>
            </a:r>
          </a:p>
          <a:p>
            <a:r>
              <a:rPr lang="en-GB" noProof="0" dirty="0"/>
              <a:t>ITV News</a:t>
            </a:r>
          </a:p>
          <a:p>
            <a:r>
              <a:rPr lang="en-GB" noProof="0" dirty="0"/>
              <a:t>Channel 4 News</a:t>
            </a:r>
          </a:p>
          <a:p>
            <a:r>
              <a:rPr lang="en-GB" noProof="0" dirty="0"/>
              <a:t>Sky News</a:t>
            </a:r>
          </a:p>
          <a:p>
            <a:endParaRPr lang="en-GB" noProof="0" dirty="0"/>
          </a:p>
          <a:p>
            <a:pPr marL="0" indent="0">
              <a:buNone/>
            </a:pPr>
            <a:endParaRPr lang="en-GB" noProof="0" dirty="0"/>
          </a:p>
          <a:p>
            <a:pPr marL="0" indent="0">
              <a:buNone/>
            </a:pPr>
            <a:endParaRPr lang="en-GB" noProof="0" dirty="0"/>
          </a:p>
          <a:p>
            <a:pPr marL="0" indent="0">
              <a:buNone/>
            </a:pPr>
            <a:r>
              <a:rPr lang="en-GB" b="1" noProof="0" dirty="0"/>
              <a:t>Major National Newspapers</a:t>
            </a:r>
            <a:r>
              <a:rPr lang="en-GB" noProof="0" dirty="0"/>
              <a:t>:</a:t>
            </a:r>
          </a:p>
          <a:p>
            <a:r>
              <a:rPr lang="en-GB" noProof="0" dirty="0"/>
              <a:t>The Times / The Sunday Times</a:t>
            </a:r>
          </a:p>
          <a:p>
            <a:r>
              <a:rPr lang="en-GB" noProof="0" dirty="0"/>
              <a:t>The Guardian / The Observer</a:t>
            </a:r>
          </a:p>
          <a:p>
            <a:r>
              <a:rPr lang="en-GB" noProof="0" dirty="0"/>
              <a:t>The Telegraph</a:t>
            </a:r>
          </a:p>
          <a:p>
            <a:r>
              <a:rPr lang="en-GB" noProof="0" dirty="0"/>
              <a:t>Financial Times</a:t>
            </a:r>
          </a:p>
          <a:p>
            <a:r>
              <a:rPr lang="en-GB" noProof="0" dirty="0"/>
              <a:t>The Independent</a:t>
            </a:r>
          </a:p>
        </p:txBody>
      </p:sp>
    </p:spTree>
    <p:extLst>
      <p:ext uri="{BB962C8B-B14F-4D97-AF65-F5344CB8AC3E}">
        <p14:creationId xmlns:p14="http://schemas.microsoft.com/office/powerpoint/2010/main" val="1615036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658F-7BBD-B270-1CBE-CC9ABC387692}"/>
              </a:ext>
            </a:extLst>
          </p:cNvPr>
          <p:cNvSpPr>
            <a:spLocks noGrp="1"/>
          </p:cNvSpPr>
          <p:nvPr>
            <p:ph type="title"/>
          </p:nvPr>
        </p:nvSpPr>
        <p:spPr/>
        <p:txBody>
          <a:bodyPr/>
          <a:lstStyle/>
          <a:p>
            <a:r>
              <a:rPr lang="en-US" dirty="0"/>
              <a:t>Trusted Sources to Follow</a:t>
            </a:r>
          </a:p>
        </p:txBody>
      </p:sp>
      <p:sp>
        <p:nvSpPr>
          <p:cNvPr id="3" name="Content Placeholder 2">
            <a:extLst>
              <a:ext uri="{FF2B5EF4-FFF2-40B4-BE49-F238E27FC236}">
                <a16:creationId xmlns:a16="http://schemas.microsoft.com/office/drawing/2014/main" id="{9582A94B-CA8F-FE09-9A4A-B19D72026A45}"/>
              </a:ext>
            </a:extLst>
          </p:cNvPr>
          <p:cNvSpPr>
            <a:spLocks noGrp="1"/>
          </p:cNvSpPr>
          <p:nvPr>
            <p:ph idx="1"/>
          </p:nvPr>
        </p:nvSpPr>
        <p:spPr/>
        <p:txBody>
          <a:bodyPr>
            <a:normAutofit fontScale="77500" lnSpcReduction="20000"/>
          </a:bodyPr>
          <a:lstStyle/>
          <a:p>
            <a:pPr marL="0" indent="0">
              <a:buNone/>
            </a:pPr>
            <a:r>
              <a:rPr lang="en-GB" b="1" dirty="0"/>
              <a:t>Build Your Feed</a:t>
            </a:r>
            <a:endParaRPr lang="en-GB" dirty="0"/>
          </a:p>
          <a:p>
            <a:pPr marL="0" indent="0">
              <a:buNone/>
            </a:pPr>
            <a:r>
              <a:rPr lang="en-GB" b="1" dirty="0"/>
              <a:t>News Apps to Download:</a:t>
            </a:r>
            <a:endParaRPr lang="en-GB" dirty="0"/>
          </a:p>
          <a:p>
            <a:r>
              <a:rPr lang="en-GB" dirty="0"/>
              <a:t>BBC News</a:t>
            </a:r>
          </a:p>
          <a:p>
            <a:r>
              <a:rPr lang="en-GB" dirty="0"/>
              <a:t>Sky News</a:t>
            </a:r>
          </a:p>
          <a:p>
            <a:r>
              <a:rPr lang="en-GB" dirty="0"/>
              <a:t>ITV News</a:t>
            </a:r>
          </a:p>
          <a:p>
            <a:r>
              <a:rPr lang="en-GB" dirty="0"/>
              <a:t>Channel 4 News</a:t>
            </a:r>
          </a:p>
          <a:p>
            <a:pPr marL="0" indent="0">
              <a:buNone/>
            </a:pPr>
            <a:r>
              <a:rPr lang="en-GB" b="1" dirty="0"/>
              <a:t>Fact-Checking:</a:t>
            </a:r>
            <a:endParaRPr lang="en-GB" dirty="0"/>
          </a:p>
          <a:p>
            <a:r>
              <a:rPr lang="en-GB" dirty="0"/>
              <a:t>Full Fact</a:t>
            </a:r>
          </a:p>
          <a:p>
            <a:r>
              <a:rPr lang="en-GB" dirty="0"/>
              <a:t>BBC Reality Check</a:t>
            </a:r>
          </a:p>
          <a:p>
            <a:pPr marL="0" indent="0">
              <a:buNone/>
            </a:pPr>
            <a:r>
              <a:rPr lang="en-GB" b="1" dirty="0"/>
              <a:t>Scam Alerts:</a:t>
            </a:r>
            <a:endParaRPr lang="en-GB" dirty="0"/>
          </a:p>
          <a:p>
            <a:r>
              <a:rPr lang="en-GB" dirty="0"/>
              <a:t>Which? (sign up for Scam Alert emails)</a:t>
            </a:r>
          </a:p>
          <a:p>
            <a:r>
              <a:rPr lang="en-GB" dirty="0"/>
              <a:t>Action Fraud updates</a:t>
            </a:r>
          </a:p>
          <a:p>
            <a:pPr marL="0" indent="0">
              <a:buNone/>
            </a:pPr>
            <a:endParaRPr lang="en-US" dirty="0"/>
          </a:p>
        </p:txBody>
      </p:sp>
    </p:spTree>
    <p:extLst>
      <p:ext uri="{BB962C8B-B14F-4D97-AF65-F5344CB8AC3E}">
        <p14:creationId xmlns:p14="http://schemas.microsoft.com/office/powerpoint/2010/main" val="25442227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A030-505C-07D3-968F-F0B6771E597A}"/>
              </a:ext>
            </a:extLst>
          </p:cNvPr>
          <p:cNvSpPr>
            <a:spLocks noGrp="1"/>
          </p:cNvSpPr>
          <p:nvPr>
            <p:ph type="title"/>
          </p:nvPr>
        </p:nvSpPr>
        <p:spPr/>
        <p:txBody>
          <a:bodyPr/>
          <a:lstStyle/>
          <a:p>
            <a:r>
              <a:rPr lang="en-US" dirty="0"/>
              <a:t>Your Take-Home Toolkit</a:t>
            </a:r>
          </a:p>
        </p:txBody>
      </p:sp>
      <p:sp>
        <p:nvSpPr>
          <p:cNvPr id="3" name="Content Placeholder 2">
            <a:extLst>
              <a:ext uri="{FF2B5EF4-FFF2-40B4-BE49-F238E27FC236}">
                <a16:creationId xmlns:a16="http://schemas.microsoft.com/office/drawing/2014/main" id="{44560D7D-DEA9-D135-F22E-3C9680FAAA96}"/>
              </a:ext>
            </a:extLst>
          </p:cNvPr>
          <p:cNvSpPr>
            <a:spLocks noGrp="1"/>
          </p:cNvSpPr>
          <p:nvPr>
            <p:ph idx="1"/>
          </p:nvPr>
        </p:nvSpPr>
        <p:spPr>
          <a:xfrm>
            <a:off x="838200" y="1825625"/>
            <a:ext cx="5353594" cy="4351338"/>
          </a:xfrm>
        </p:spPr>
        <p:txBody>
          <a:bodyPr>
            <a:normAutofit lnSpcReduction="10000"/>
          </a:bodyPr>
          <a:lstStyle/>
          <a:p>
            <a:pPr marL="0" indent="0">
              <a:buNone/>
            </a:pPr>
            <a:r>
              <a:rPr lang="en-GB" b="1" dirty="0"/>
              <a:t>Remember These 5 Things</a:t>
            </a:r>
            <a:endParaRPr lang="en-GB" dirty="0"/>
          </a:p>
          <a:p>
            <a:r>
              <a:rPr lang="en-GB" b="1" dirty="0"/>
              <a:t>Check the source</a:t>
            </a:r>
            <a:r>
              <a:rPr lang="en-GB" dirty="0"/>
              <a:t> before believing or sharing</a:t>
            </a:r>
          </a:p>
          <a:p>
            <a:r>
              <a:rPr lang="en-GB" b="1" dirty="0"/>
              <a:t>Use Full Fact</a:t>
            </a:r>
            <a:r>
              <a:rPr lang="en-GB" dirty="0"/>
              <a:t> when in doubt</a:t>
            </a:r>
          </a:p>
          <a:p>
            <a:r>
              <a:rPr lang="en-GB" b="1" dirty="0"/>
              <a:t>Banks never ask you to move money</a:t>
            </a:r>
            <a:r>
              <a:rPr lang="en-GB" dirty="0"/>
              <a:t> to "safe accounts"</a:t>
            </a:r>
          </a:p>
          <a:p>
            <a:r>
              <a:rPr lang="en-GB" b="1" dirty="0"/>
              <a:t>STOP before you share</a:t>
            </a:r>
            <a:r>
              <a:rPr lang="en-GB" dirty="0"/>
              <a:t> emotional content</a:t>
            </a:r>
          </a:p>
          <a:p>
            <a:r>
              <a:rPr lang="en-GB" b="1" dirty="0"/>
              <a:t>Report scams</a:t>
            </a:r>
            <a:r>
              <a:rPr lang="en-GB" dirty="0"/>
              <a:t> to Action Fraud immediately</a:t>
            </a:r>
          </a:p>
          <a:p>
            <a:pPr marL="0" indent="0">
              <a:buNone/>
            </a:pPr>
            <a:endParaRPr lang="en-US" dirty="0"/>
          </a:p>
        </p:txBody>
      </p:sp>
    </p:spTree>
    <p:extLst>
      <p:ext uri="{BB962C8B-B14F-4D97-AF65-F5344CB8AC3E}">
        <p14:creationId xmlns:p14="http://schemas.microsoft.com/office/powerpoint/2010/main" val="3270463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Clipboard - Free education icons">
            <a:extLst>
              <a:ext uri="{FF2B5EF4-FFF2-40B4-BE49-F238E27FC236}">
                <a16:creationId xmlns:a16="http://schemas.microsoft.com/office/drawing/2014/main" id="{94CC5BF4-0129-09A0-87AD-F3D356146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2" y="5597236"/>
            <a:ext cx="1136072" cy="11360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ick Sign Vector Art, Icons, and Graphics for Free Download">
            <a:extLst>
              <a:ext uri="{FF2B5EF4-FFF2-40B4-BE49-F238E27FC236}">
                <a16:creationId xmlns:a16="http://schemas.microsoft.com/office/drawing/2014/main" id="{C8CD9C26-AE90-79B9-A70D-B6F7E66BB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92" y="4457387"/>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6769BB-ED94-1FB4-2545-440E1F91C262}"/>
              </a:ext>
            </a:extLst>
          </p:cNvPr>
          <p:cNvSpPr txBox="1"/>
          <p:nvPr/>
        </p:nvSpPr>
        <p:spPr>
          <a:xfrm>
            <a:off x="950192" y="4457387"/>
            <a:ext cx="1981200" cy="923330"/>
          </a:xfrm>
          <a:prstGeom prst="rect">
            <a:avLst/>
          </a:prstGeom>
          <a:noFill/>
        </p:spPr>
        <p:txBody>
          <a:bodyPr wrap="square" rtlCol="0">
            <a:spAutoFit/>
          </a:bodyPr>
          <a:lstStyle/>
          <a:p>
            <a:r>
              <a:rPr lang="en-GB" noProof="0" dirty="0"/>
              <a:t>Skill 1: Stop, Question, Check, Decide</a:t>
            </a:r>
          </a:p>
        </p:txBody>
      </p:sp>
      <p:pic>
        <p:nvPicPr>
          <p:cNvPr id="8194" name="Picture 2" descr="Group - Free people icons">
            <a:extLst>
              <a:ext uri="{FF2B5EF4-FFF2-40B4-BE49-F238E27FC236}">
                <a16:creationId xmlns:a16="http://schemas.microsoft.com/office/drawing/2014/main" id="{49C56992-CE81-D038-4CD4-D8F0F3341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92" y="331753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nversation - Free communications icons">
            <a:extLst>
              <a:ext uri="{FF2B5EF4-FFF2-40B4-BE49-F238E27FC236}">
                <a16:creationId xmlns:a16="http://schemas.microsoft.com/office/drawing/2014/main" id="{A620A6EA-0B6C-42FF-D835-0DB08BB182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92" y="2177687"/>
            <a:ext cx="923331" cy="92333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ands up - Free business icons">
            <a:extLst>
              <a:ext uri="{FF2B5EF4-FFF2-40B4-BE49-F238E27FC236}">
                <a16:creationId xmlns:a16="http://schemas.microsoft.com/office/drawing/2014/main" id="{0D5E4DFD-C567-A933-D9F2-74156A891D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282" y="103783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Mobile phone SVG, PNG Icon, Symbol. Download Image.">
            <a:extLst>
              <a:ext uri="{FF2B5EF4-FFF2-40B4-BE49-F238E27FC236}">
                <a16:creationId xmlns:a16="http://schemas.microsoft.com/office/drawing/2014/main" id="{2C8880DC-96A7-108A-F8C6-C4ACED1F81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7255" y="5373255"/>
            <a:ext cx="1484745" cy="148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02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29943C78-D9C1-27D3-ED99-C39085E364A9}"/>
              </a:ext>
            </a:extLst>
          </p:cNvPr>
          <p:cNvSpPr>
            <a:spLocks noGrp="1"/>
          </p:cNvSpPr>
          <p:nvPr>
            <p:ph type="title"/>
          </p:nvPr>
        </p:nvSpPr>
        <p:spPr>
          <a:xfrm>
            <a:off x="630936" y="639520"/>
            <a:ext cx="3429000" cy="1719072"/>
          </a:xfrm>
        </p:spPr>
        <p:txBody>
          <a:bodyPr anchor="b">
            <a:normAutofit/>
          </a:bodyPr>
          <a:lstStyle/>
          <a:p>
            <a:r>
              <a:rPr lang="en-GB" sz="5400" noProof="0" dirty="0"/>
              <a:t>Important Distinction</a:t>
            </a:r>
          </a:p>
        </p:txBody>
      </p:sp>
      <p:sp>
        <p:nvSpPr>
          <p:cNvPr id="308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ontent Placeholder 2">
            <a:extLst>
              <a:ext uri="{FF2B5EF4-FFF2-40B4-BE49-F238E27FC236}">
                <a16:creationId xmlns:a16="http://schemas.microsoft.com/office/drawing/2014/main" id="{A1AB6376-D55E-E0B1-6CB1-A9E1CE7E2351}"/>
              </a:ext>
            </a:extLst>
          </p:cNvPr>
          <p:cNvSpPr>
            <a:spLocks noGrp="1"/>
          </p:cNvSpPr>
          <p:nvPr>
            <p:ph idx="1"/>
          </p:nvPr>
        </p:nvSpPr>
        <p:spPr>
          <a:xfrm>
            <a:off x="630936" y="2807208"/>
            <a:ext cx="3429000" cy="3410712"/>
          </a:xfrm>
        </p:spPr>
        <p:txBody>
          <a:bodyPr anchor="t">
            <a:normAutofit lnSpcReduction="10000"/>
          </a:bodyPr>
          <a:lstStyle/>
          <a:p>
            <a:pPr marL="0" indent="0">
              <a:buNone/>
            </a:pPr>
            <a:r>
              <a:rPr lang="en-GB" sz="2200" b="1" noProof="0" dirty="0"/>
              <a:t>Bias:</a:t>
            </a:r>
            <a:r>
              <a:rPr lang="en-GB" sz="2200" noProof="0" dirty="0"/>
              <a:t> A particular perspective or political leaning</a:t>
            </a:r>
          </a:p>
          <a:p>
            <a:r>
              <a:rPr lang="en-GB" sz="2200" noProof="0" dirty="0"/>
              <a:t>Newspapers that have bias aren’t automatically misinformation – can still be factually accurate (Altay, 2023)</a:t>
            </a:r>
          </a:p>
          <a:p>
            <a:r>
              <a:rPr lang="en-GB" sz="2200" noProof="0" dirty="0"/>
              <a:t>Some present more politically aligned content</a:t>
            </a:r>
          </a:p>
          <a:p>
            <a:endParaRPr lang="en-GB" sz="2200" noProof="0" dirty="0"/>
          </a:p>
        </p:txBody>
      </p:sp>
      <p:pic>
        <p:nvPicPr>
          <p:cNvPr id="3074" name="Picture 2" descr="How left or right-wing are the UK's newspapers? | YouGov">
            <a:extLst>
              <a:ext uri="{FF2B5EF4-FFF2-40B4-BE49-F238E27FC236}">
                <a16:creationId xmlns:a16="http://schemas.microsoft.com/office/drawing/2014/main" id="{AE86F61D-2583-5471-C5B0-AAB5D40749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74624"/>
            <a:ext cx="6903720" cy="5108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4CD311-C15E-B9E9-133E-62A4C6C8D35C}"/>
              </a:ext>
            </a:extLst>
          </p:cNvPr>
          <p:cNvSpPr txBox="1"/>
          <p:nvPr/>
        </p:nvSpPr>
        <p:spPr>
          <a:xfrm>
            <a:off x="9903297" y="6488668"/>
            <a:ext cx="2288703" cy="369332"/>
          </a:xfrm>
          <a:prstGeom prst="rect">
            <a:avLst/>
          </a:prstGeom>
          <a:noFill/>
        </p:spPr>
        <p:txBody>
          <a:bodyPr wrap="none" rtlCol="0">
            <a:spAutoFit/>
          </a:bodyPr>
          <a:lstStyle/>
          <a:p>
            <a:r>
              <a:rPr lang="en-GB" noProof="0" dirty="0"/>
              <a:t>Image credit: YouGov</a:t>
            </a:r>
          </a:p>
        </p:txBody>
      </p:sp>
    </p:spTree>
    <p:extLst>
      <p:ext uri="{BB962C8B-B14F-4D97-AF65-F5344CB8AC3E}">
        <p14:creationId xmlns:p14="http://schemas.microsoft.com/office/powerpoint/2010/main" val="350980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E41A49-BCC9-4BA6-F987-64930810ACC4}"/>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264DE5BE-7C8F-69B5-76E3-BE22A5EEE976}"/>
              </a:ext>
            </a:extLst>
          </p:cNvPr>
          <p:cNvSpPr>
            <a:spLocks noGrp="1"/>
          </p:cNvSpPr>
          <p:nvPr>
            <p:ph type="title"/>
          </p:nvPr>
        </p:nvSpPr>
        <p:spPr>
          <a:xfrm>
            <a:off x="630936" y="639520"/>
            <a:ext cx="3429000" cy="1719072"/>
          </a:xfrm>
        </p:spPr>
        <p:txBody>
          <a:bodyPr anchor="b">
            <a:normAutofit/>
          </a:bodyPr>
          <a:lstStyle/>
          <a:p>
            <a:r>
              <a:rPr lang="en-GB" sz="5400" noProof="0" dirty="0"/>
              <a:t>Important Distinction</a:t>
            </a:r>
          </a:p>
        </p:txBody>
      </p:sp>
      <p:sp>
        <p:nvSpPr>
          <p:cNvPr id="512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ontent Placeholder 2">
            <a:extLst>
              <a:ext uri="{FF2B5EF4-FFF2-40B4-BE49-F238E27FC236}">
                <a16:creationId xmlns:a16="http://schemas.microsoft.com/office/drawing/2014/main" id="{5984F505-9827-7032-6463-D868E7BADF08}"/>
              </a:ext>
            </a:extLst>
          </p:cNvPr>
          <p:cNvSpPr>
            <a:spLocks noGrp="1"/>
          </p:cNvSpPr>
          <p:nvPr>
            <p:ph idx="1"/>
          </p:nvPr>
        </p:nvSpPr>
        <p:spPr>
          <a:xfrm>
            <a:off x="630936" y="2807208"/>
            <a:ext cx="3429000" cy="3410712"/>
          </a:xfrm>
        </p:spPr>
        <p:txBody>
          <a:bodyPr anchor="t">
            <a:normAutofit/>
          </a:bodyPr>
          <a:lstStyle/>
          <a:p>
            <a:pPr marL="0" indent="0">
              <a:buNone/>
            </a:pPr>
            <a:r>
              <a:rPr lang="en-GB" sz="2200" b="1" noProof="0" dirty="0"/>
              <a:t>Unreliability</a:t>
            </a:r>
            <a:r>
              <a:rPr lang="en-GB" sz="2200" noProof="0" dirty="0"/>
              <a:t>: Consistently publishing false or misleading information</a:t>
            </a:r>
          </a:p>
          <a:p>
            <a:r>
              <a:rPr lang="en-GB" sz="2200" noProof="0" dirty="0"/>
              <a:t>Not the same as bias</a:t>
            </a:r>
          </a:p>
        </p:txBody>
      </p:sp>
      <p:pic>
        <p:nvPicPr>
          <p:cNvPr id="5122" name="Picture 2" descr="Fake news: What is it? And how to spot it - BBC Newsround">
            <a:extLst>
              <a:ext uri="{FF2B5EF4-FFF2-40B4-BE49-F238E27FC236}">
                <a16:creationId xmlns:a16="http://schemas.microsoft.com/office/drawing/2014/main" id="{A4A1DF5B-2F11-566A-7ACA-34FF5E91EE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487329"/>
            <a:ext cx="6903720" cy="3883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AD7B84-1E3F-B345-F2AE-55D9538969F6}"/>
              </a:ext>
            </a:extLst>
          </p:cNvPr>
          <p:cNvSpPr txBox="1"/>
          <p:nvPr/>
        </p:nvSpPr>
        <p:spPr>
          <a:xfrm>
            <a:off x="9472922" y="6488668"/>
            <a:ext cx="2719078" cy="369332"/>
          </a:xfrm>
          <a:prstGeom prst="rect">
            <a:avLst/>
          </a:prstGeom>
          <a:noFill/>
        </p:spPr>
        <p:txBody>
          <a:bodyPr wrap="none" rtlCol="0">
            <a:spAutoFit/>
          </a:bodyPr>
          <a:lstStyle/>
          <a:p>
            <a:r>
              <a:rPr lang="en-GB" noProof="0" dirty="0"/>
              <a:t>Image Credit: Newsround</a:t>
            </a:r>
          </a:p>
        </p:txBody>
      </p:sp>
    </p:spTree>
    <p:extLst>
      <p:ext uri="{BB962C8B-B14F-4D97-AF65-F5344CB8AC3E}">
        <p14:creationId xmlns:p14="http://schemas.microsoft.com/office/powerpoint/2010/main" val="3943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2478</TotalTime>
  <Words>4198</Words>
  <Application>Microsoft Office PowerPoint</Application>
  <PresentationFormat>Widescreen</PresentationFormat>
  <Paragraphs>711</Paragraphs>
  <Slides>72</Slides>
  <Notes>15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American Typewriter</vt:lpstr>
      <vt:lpstr>Aptos</vt:lpstr>
      <vt:lpstr>Aptos Display</vt:lpstr>
      <vt:lpstr>Arial</vt:lpstr>
      <vt:lpstr>Wingdings</vt:lpstr>
      <vt:lpstr>Office Theme</vt:lpstr>
      <vt:lpstr>SPOTTING TRUSTWORTHY INFORMATION A Practical Guide for Navigating Today's Media</vt:lpstr>
      <vt:lpstr>Welcome!</vt:lpstr>
      <vt:lpstr>What Are We Talking About?</vt:lpstr>
      <vt:lpstr>The Impact of Misinformation</vt:lpstr>
      <vt:lpstr>Everyone is Vulnerable</vt:lpstr>
      <vt:lpstr>Understanding Trustworthy (UK) Sources</vt:lpstr>
      <vt:lpstr>Trusted UK News Organisations</vt:lpstr>
      <vt:lpstr>Important Distinction</vt:lpstr>
      <vt:lpstr>Important Distinction</vt:lpstr>
      <vt:lpstr>So, Who Keeps an Eye on the News?</vt:lpstr>
      <vt:lpstr>Red Flags for Fake News Sites</vt:lpstr>
      <vt:lpstr>Fake News can also be Scams</vt:lpstr>
      <vt:lpstr>Skill 1: Stop, Question, Check, Decide</vt:lpstr>
      <vt:lpstr>PowerPoint Presentation</vt:lpstr>
      <vt:lpstr>PowerPoint Presentation</vt:lpstr>
      <vt:lpstr>PowerPoint Presentation</vt:lpstr>
      <vt:lpstr>PowerPoint Presentation</vt:lpstr>
      <vt:lpstr>BBC News Article</vt:lpstr>
      <vt:lpstr>Breaking News Daily</vt:lpstr>
      <vt:lpstr>The Guardian</vt:lpstr>
      <vt:lpstr>Gov-uk Pensions</vt:lpstr>
      <vt:lpstr>Full Fact</vt:lpstr>
      <vt:lpstr>PowerPoint Presentation</vt:lpstr>
      <vt:lpstr>Fact-Checking Like a Pro</vt:lpstr>
      <vt:lpstr>Skill 2: Lateral reading</vt:lpstr>
      <vt:lpstr>Skill 3: Reverse Image Searching</vt:lpstr>
      <vt:lpstr>Skill 4: Check the Date</vt:lpstr>
      <vt:lpstr>Skill 5: Cross-Reference Multiple Sources</vt:lpstr>
      <vt:lpstr>Skill 6: Look for Original Sources</vt:lpstr>
      <vt:lpstr>Common UK Misinformation Topics</vt:lpstr>
      <vt:lpstr>Red Flags in the Content</vt:lpstr>
      <vt:lpstr>Live Fact-Checking </vt:lpstr>
      <vt:lpstr>Claim 1</vt:lpstr>
      <vt:lpstr>Claim 1</vt:lpstr>
      <vt:lpstr>Claim 2</vt:lpstr>
      <vt:lpstr>Claim 2</vt:lpstr>
      <vt:lpstr>Claim 3</vt:lpstr>
      <vt:lpstr>Claim 3</vt:lpstr>
      <vt:lpstr>Social Media and Scams</vt:lpstr>
      <vt:lpstr>How social media works</vt:lpstr>
      <vt:lpstr>The WhatsApp Problem</vt:lpstr>
      <vt:lpstr>Spotting Fake Profiles</vt:lpstr>
      <vt:lpstr>Deepfakes</vt:lpstr>
      <vt:lpstr>HMRC &amp; Tax Scams</vt:lpstr>
      <vt:lpstr>NHS Scams</vt:lpstr>
      <vt:lpstr>Energy and Cost of Living Scams</vt:lpstr>
      <vt:lpstr>Pension Scams</vt:lpstr>
      <vt:lpstr>Royal Mail / Parcel Scams</vt:lpstr>
      <vt:lpstr>Bank Impersonation Scams</vt:lpstr>
      <vt:lpstr>Romance Scams</vt:lpstr>
      <vt:lpstr>General Scam Red Flags</vt:lpstr>
      <vt:lpstr>What to do if you’ve been Scammed</vt:lpstr>
      <vt:lpstr>Where to Report Scams</vt:lpstr>
      <vt:lpstr>Social Media Privacy Settings</vt:lpstr>
      <vt:lpstr>Activity Time!</vt:lpstr>
      <vt:lpstr>Message 1 </vt:lpstr>
      <vt:lpstr>Message 2</vt:lpstr>
      <vt:lpstr>Message 3</vt:lpstr>
      <vt:lpstr>Message 4</vt:lpstr>
      <vt:lpstr>Message 5</vt:lpstr>
      <vt:lpstr>Message 6</vt:lpstr>
      <vt:lpstr>Message 7</vt:lpstr>
      <vt:lpstr>Your Action Plan</vt:lpstr>
      <vt:lpstr>What have we learned so far?</vt:lpstr>
      <vt:lpstr>Before you share – STOP – The 3-step check</vt:lpstr>
      <vt:lpstr>Responding to false information</vt:lpstr>
      <vt:lpstr>Correcting false information</vt:lpstr>
      <vt:lpstr>Reporting false content</vt:lpstr>
      <vt:lpstr>Building Better Habits</vt:lpstr>
      <vt:lpstr>Trusted Sources to Follow</vt:lpstr>
      <vt:lpstr>Your Take-Home Toolkit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Scott</dc:creator>
  <cp:lastModifiedBy>Jack Holt</cp:lastModifiedBy>
  <cp:revision>29</cp:revision>
  <dcterms:created xsi:type="dcterms:W3CDTF">2025-11-13T18:22:01Z</dcterms:created>
  <dcterms:modified xsi:type="dcterms:W3CDTF">2026-05-01T12:48:19Z</dcterms:modified>
</cp:coreProperties>
</file>